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97" r:id="rId2"/>
    <p:sldId id="307" r:id="rId3"/>
    <p:sldId id="310" r:id="rId4"/>
    <p:sldId id="312" r:id="rId5"/>
    <p:sldId id="314" r:id="rId6"/>
    <p:sldId id="315" r:id="rId7"/>
    <p:sldId id="313" r:id="rId8"/>
    <p:sldId id="316" r:id="rId9"/>
    <p:sldId id="317" r:id="rId10"/>
    <p:sldId id="318" r:id="rId11"/>
    <p:sldId id="319" r:id="rId12"/>
    <p:sldId id="311" r:id="rId13"/>
    <p:sldId id="320" r:id="rId14"/>
    <p:sldId id="321" r:id="rId15"/>
    <p:sldId id="322" r:id="rId16"/>
    <p:sldId id="323" r:id="rId17"/>
    <p:sldId id="324" r:id="rId18"/>
    <p:sldId id="325" r:id="rId19"/>
    <p:sldId id="326" r:id="rId20"/>
    <p:sldId id="328" r:id="rId21"/>
    <p:sldId id="327" r:id="rId22"/>
  </p:sldIdLst>
  <p:sldSz cx="12192000" cy="6858000"/>
  <p:notesSz cx="6797675" cy="99282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007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p:cViewPr varScale="1">
        <p:scale>
          <a:sx n="95" d="100"/>
          <a:sy n="95" d="100"/>
        </p:scale>
        <p:origin x="312" y="7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2" d="100"/>
          <a:sy n="82" d="100"/>
        </p:scale>
        <p:origin x="39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nl-NL" dirty="0">
              <a:latin typeface="Arial" panose="020B0604020202020204" pitchFamily="34" charset="0"/>
            </a:endParaRPr>
          </a:p>
        </p:txBody>
      </p:sp>
      <p:sp>
        <p:nvSpPr>
          <p:cNvPr id="3" name="Tijdelijke aanduiding voor datum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798C2E3-334D-4F23-AF4C-F0C0017F2A53}" type="datetimeFigureOut">
              <a:rPr lang="nl-NL" smtClean="0">
                <a:latin typeface="Arial" panose="020B0604020202020204" pitchFamily="34" charset="0"/>
              </a:rPr>
              <a:t>09-04-20</a:t>
            </a:fld>
            <a:endParaRPr lang="nl-NL" dirty="0">
              <a:latin typeface="Arial" panose="020B0604020202020204" pitchFamily="34" charset="0"/>
            </a:endParaRPr>
          </a:p>
        </p:txBody>
      </p:sp>
      <p:sp>
        <p:nvSpPr>
          <p:cNvPr id="4" name="Tijdelijke aanduiding voor voettekst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nl-NL" dirty="0">
              <a:latin typeface="Arial" panose="020B0604020202020204" pitchFamily="34" charset="0"/>
            </a:endParaRPr>
          </a:p>
        </p:txBody>
      </p:sp>
      <p:sp>
        <p:nvSpPr>
          <p:cNvPr id="5" name="Tijdelijke aanduiding voor dianumm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D2913E46-6A1C-4158-9F5B-F37FA8E8E7E5}" type="slidenum">
              <a:rPr lang="nl-NL" smtClean="0">
                <a:latin typeface="Arial" panose="020B0604020202020204" pitchFamily="34" charset="0"/>
              </a:rPr>
              <a:t>‹nr.›</a:t>
            </a:fld>
            <a:endParaRPr lang="nl-NL" dirty="0">
              <a:latin typeface="Arial" panose="020B0604020202020204" pitchFamily="34" charset="0"/>
            </a:endParaRPr>
          </a:p>
        </p:txBody>
      </p:sp>
    </p:spTree>
    <p:extLst>
      <p:ext uri="{BB962C8B-B14F-4D97-AF65-F5344CB8AC3E}">
        <p14:creationId xmlns:p14="http://schemas.microsoft.com/office/powerpoint/2010/main" val="2818833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anose="020B0604020202020204" pitchFamily="34" charset="0"/>
              </a:defRPr>
            </a:lvl1pPr>
          </a:lstStyle>
          <a:p>
            <a:endParaRPr lang="nl-NL" dirty="0"/>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anose="020B0604020202020204" pitchFamily="34" charset="0"/>
              </a:defRPr>
            </a:lvl1pPr>
          </a:lstStyle>
          <a:p>
            <a:fld id="{E218DAD8-4507-4037-B06A-101BBEE525DD}" type="datetimeFigureOut">
              <a:rPr lang="nl-NL" smtClean="0"/>
              <a:pPr/>
              <a:t>09-04-20</a:t>
            </a:fld>
            <a:endParaRPr lang="nl-NL" dirty="0"/>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nl-NL" dirty="0"/>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anose="020B0604020202020204" pitchFamily="34" charset="0"/>
              </a:defRPr>
            </a:lvl1pPr>
          </a:lstStyle>
          <a:p>
            <a:fld id="{5F22FCC9-F88A-45B9-AF4C-E2C94D4F4F1C}" type="slidenum">
              <a:rPr lang="nl-NL" smtClean="0"/>
              <a:pPr/>
              <a:t>‹nr.›</a:t>
            </a:fld>
            <a:endParaRPr lang="nl-NL" dirty="0"/>
          </a:p>
        </p:txBody>
      </p:sp>
    </p:spTree>
    <p:extLst>
      <p:ext uri="{BB962C8B-B14F-4D97-AF65-F5344CB8AC3E}">
        <p14:creationId xmlns:p14="http://schemas.microsoft.com/office/powerpoint/2010/main" val="250773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22FCC9-F88A-45B9-AF4C-E2C94D4F4F1C}" type="slidenum">
              <a:rPr lang="nl-NL" smtClean="0"/>
              <a:pPr/>
              <a:t>11</a:t>
            </a:fld>
            <a:endParaRPr lang="nl-NL" dirty="0"/>
          </a:p>
        </p:txBody>
      </p:sp>
    </p:spTree>
    <p:extLst>
      <p:ext uri="{BB962C8B-B14F-4D97-AF65-F5344CB8AC3E}">
        <p14:creationId xmlns:p14="http://schemas.microsoft.com/office/powerpoint/2010/main" val="85541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22FCC9-F88A-45B9-AF4C-E2C94D4F4F1C}" type="slidenum">
              <a:rPr lang="nl-NL" smtClean="0"/>
              <a:pPr/>
              <a:t>16</a:t>
            </a:fld>
            <a:endParaRPr lang="nl-NL" dirty="0"/>
          </a:p>
        </p:txBody>
      </p:sp>
    </p:spTree>
    <p:extLst>
      <p:ext uri="{BB962C8B-B14F-4D97-AF65-F5344CB8AC3E}">
        <p14:creationId xmlns:p14="http://schemas.microsoft.com/office/powerpoint/2010/main" val="74534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22FCC9-F88A-45B9-AF4C-E2C94D4F4F1C}" type="slidenum">
              <a:rPr lang="nl-NL" smtClean="0"/>
              <a:pPr/>
              <a:t>17</a:t>
            </a:fld>
            <a:endParaRPr lang="nl-NL" dirty="0"/>
          </a:p>
        </p:txBody>
      </p:sp>
    </p:spTree>
    <p:extLst>
      <p:ext uri="{BB962C8B-B14F-4D97-AF65-F5344CB8AC3E}">
        <p14:creationId xmlns:p14="http://schemas.microsoft.com/office/powerpoint/2010/main" val="52625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76260" y="5013175"/>
            <a:ext cx="10275257" cy="864097"/>
          </a:xfrm>
        </p:spPr>
        <p:txBody>
          <a:bodyPr anchor="ct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91347033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79376" y="4725144"/>
            <a:ext cx="10275257" cy="864096"/>
          </a:xfrm>
        </p:spPr>
        <p:txBody>
          <a:bodyPr/>
          <a:lstStyle/>
          <a:p>
            <a:r>
              <a:rPr lang="nl-NL" dirty="0"/>
              <a:t>Klik om de stijl te bewerken</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479376" y="5013176"/>
            <a:ext cx="10275257"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dirty="0"/>
              <a:t>Klik om het opmaakprofiel van de modeltitel te bewerken</a:t>
            </a:r>
          </a:p>
        </p:txBody>
      </p:sp>
      <p:sp>
        <p:nvSpPr>
          <p:cNvPr id="1027" name="Rectangle 9"/>
          <p:cNvSpPr>
            <a:spLocks noGrp="1" noChangeArrowheads="1"/>
          </p:cNvSpPr>
          <p:nvPr>
            <p:ph type="body" idx="1"/>
          </p:nvPr>
        </p:nvSpPr>
        <p:spPr bwMode="auto">
          <a:xfrm>
            <a:off x="479376" y="476672"/>
            <a:ext cx="1130525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a:t>Klik om de opmaakprofielen van de modeltekst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3" name="Afbeelding 2">
            <a:extLst>
              <a:ext uri="{FF2B5EF4-FFF2-40B4-BE49-F238E27FC236}">
                <a16:creationId xmlns:a16="http://schemas.microsoft.com/office/drawing/2014/main" id="{2A641CFA-6F3A-4100-8077-488E626E3B9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6507" y="6165304"/>
            <a:ext cx="2100943" cy="571907"/>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92" r:id="rId2"/>
    <p:sldLayoutId id="2147483691" r:id="rId3"/>
  </p:sldLayoutIdLst>
  <p:transition>
    <p:fade thruBlk="1"/>
  </p:transition>
  <p:txStyles>
    <p:title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p:titleStyle>
    <p:bodyStyle>
      <a:lvl1pPr marL="342900" indent="-342900" algn="l" rtl="0" eaLnBrk="1" fontAlgn="base" hangingPunct="1">
        <a:spcBef>
          <a:spcPct val="30000"/>
        </a:spcBef>
        <a:spcAft>
          <a:spcPct val="20000"/>
        </a:spcAft>
        <a:buClr>
          <a:schemeClr val="accent5"/>
        </a:buClr>
        <a:buSzPct val="110000"/>
        <a:buFont typeface="Arial" panose="020B0604020202020204" pitchFamily="34" charset="0"/>
        <a:buChar char="•"/>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20000"/>
        </a:spcAft>
        <a:buClr>
          <a:schemeClr val="accent5"/>
        </a:buClr>
        <a:buSzPct val="8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20000"/>
        </a:spcAft>
        <a:buClr>
          <a:schemeClr val="accent5"/>
        </a:buClr>
        <a:buSzPct val="11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20000"/>
        </a:spcAft>
        <a:buClr>
          <a:schemeClr val="accent5"/>
        </a:buClr>
        <a:buSzPct val="9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20000"/>
        </a:spcAft>
        <a:buClr>
          <a:schemeClr val="accent5"/>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20000"/>
        </a:spcAft>
        <a:buClr>
          <a:srgbClr val="0070B8"/>
        </a:buClr>
        <a:buChar char="»"/>
        <a:defRPr sz="2600">
          <a:solidFill>
            <a:schemeClr val="tx1"/>
          </a:solidFill>
          <a:latin typeface="+mn-lt"/>
        </a:defRPr>
      </a:lvl6pPr>
      <a:lvl7pPr marL="2971800" indent="-228600" algn="l" rtl="0" eaLnBrk="1" fontAlgn="base" hangingPunct="1">
        <a:spcBef>
          <a:spcPct val="20000"/>
        </a:spcBef>
        <a:spcAft>
          <a:spcPct val="20000"/>
        </a:spcAft>
        <a:buClr>
          <a:srgbClr val="0070B8"/>
        </a:buClr>
        <a:buChar char="»"/>
        <a:defRPr sz="2600">
          <a:solidFill>
            <a:schemeClr val="tx1"/>
          </a:solidFill>
          <a:latin typeface="+mn-lt"/>
        </a:defRPr>
      </a:lvl7pPr>
      <a:lvl8pPr marL="3429000" indent="-228600" algn="l" rtl="0" eaLnBrk="1" fontAlgn="base" hangingPunct="1">
        <a:spcBef>
          <a:spcPct val="20000"/>
        </a:spcBef>
        <a:spcAft>
          <a:spcPct val="20000"/>
        </a:spcAft>
        <a:buClr>
          <a:srgbClr val="0070B8"/>
        </a:buClr>
        <a:buChar char="»"/>
        <a:defRPr sz="2600">
          <a:solidFill>
            <a:schemeClr val="tx1"/>
          </a:solidFill>
          <a:latin typeface="+mn-lt"/>
        </a:defRPr>
      </a:lvl8pPr>
      <a:lvl9pPr marL="3886200" indent="-228600" algn="l" rtl="0" eaLnBrk="1" fontAlgn="base" hangingPunct="1">
        <a:spcBef>
          <a:spcPct val="20000"/>
        </a:spcBef>
        <a:spcAft>
          <a:spcPct val="20000"/>
        </a:spcAft>
        <a:buClr>
          <a:srgbClr val="0070B8"/>
        </a:buClr>
        <a:buChar char="»"/>
        <a:defRPr sz="2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mailto:jeanpaul.vandaelen@aras.n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A36252-6087-456A-BF51-912337643B28}"/>
              </a:ext>
            </a:extLst>
          </p:cNvPr>
          <p:cNvSpPr>
            <a:spLocks noGrp="1"/>
          </p:cNvSpPr>
          <p:nvPr>
            <p:ph type="title"/>
          </p:nvPr>
        </p:nvSpPr>
        <p:spPr>
          <a:xfrm>
            <a:off x="476260" y="5013175"/>
            <a:ext cx="10275257" cy="864097"/>
          </a:xfrm>
        </p:spPr>
        <p:txBody>
          <a:bodyPr/>
          <a:lstStyle/>
          <a:p>
            <a:r>
              <a:rPr lang="nl-NL" dirty="0"/>
              <a:t>Webinar CA4000 Cloud / ACaaS</a:t>
            </a:r>
          </a:p>
        </p:txBody>
      </p:sp>
      <p:pic>
        <p:nvPicPr>
          <p:cNvPr id="7" name="Afbeelding 6">
            <a:extLst>
              <a:ext uri="{FF2B5EF4-FFF2-40B4-BE49-F238E27FC236}">
                <a16:creationId xmlns:a16="http://schemas.microsoft.com/office/drawing/2014/main" id="{6E470746-2FB9-4CB9-940D-22AEB6838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61" y="1780315"/>
            <a:ext cx="3315484" cy="673384"/>
          </a:xfrm>
          <a:prstGeom prst="rect">
            <a:avLst/>
          </a:prstGeom>
        </p:spPr>
      </p:pic>
      <p:sp>
        <p:nvSpPr>
          <p:cNvPr id="8" name="Rechthoek 7">
            <a:extLst>
              <a:ext uri="{FF2B5EF4-FFF2-40B4-BE49-F238E27FC236}">
                <a16:creationId xmlns:a16="http://schemas.microsoft.com/office/drawing/2014/main" id="{FF6B9030-E002-49BA-915B-D6C46CFC552C}"/>
              </a:ext>
            </a:extLst>
          </p:cNvPr>
          <p:cNvSpPr/>
          <p:nvPr/>
        </p:nvSpPr>
        <p:spPr bwMode="auto">
          <a:xfrm>
            <a:off x="119336" y="6021288"/>
            <a:ext cx="2736304" cy="83671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New Roman" charset="0"/>
            </a:endParaRPr>
          </a:p>
        </p:txBody>
      </p:sp>
      <p:pic>
        <p:nvPicPr>
          <p:cNvPr id="2" name="Afbeelding 1">
            <a:extLst>
              <a:ext uri="{FF2B5EF4-FFF2-40B4-BE49-F238E27FC236}">
                <a16:creationId xmlns:a16="http://schemas.microsoft.com/office/drawing/2014/main" id="{04A4EF5D-76A6-43A8-8E10-FFB44290E86E}"/>
              </a:ext>
            </a:extLst>
          </p:cNvPr>
          <p:cNvPicPr>
            <a:picLocks noChangeAspect="1"/>
          </p:cNvPicPr>
          <p:nvPr/>
        </p:nvPicPr>
        <p:blipFill>
          <a:blip r:embed="rId3"/>
          <a:stretch>
            <a:fillRect/>
          </a:stretch>
        </p:blipFill>
        <p:spPr>
          <a:xfrm>
            <a:off x="0" y="0"/>
            <a:ext cx="12192000" cy="4941167"/>
          </a:xfrm>
          <a:prstGeom prst="rect">
            <a:avLst/>
          </a:prstGeom>
        </p:spPr>
      </p:pic>
    </p:spTree>
    <p:extLst>
      <p:ext uri="{BB962C8B-B14F-4D97-AF65-F5344CB8AC3E}">
        <p14:creationId xmlns:p14="http://schemas.microsoft.com/office/powerpoint/2010/main" val="1255098608"/>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Specificaties</a:t>
            </a:r>
          </a:p>
        </p:txBody>
      </p:sp>
      <p:sp>
        <p:nvSpPr>
          <p:cNvPr id="11" name="Tijdelijke aanduiding voor inhoud 7">
            <a:extLst>
              <a:ext uri="{FF2B5EF4-FFF2-40B4-BE49-F238E27FC236}">
                <a16:creationId xmlns:a16="http://schemas.microsoft.com/office/drawing/2014/main" id="{0D792A48-DC6B-4871-8C14-6A24ED2B1589}"/>
              </a:ext>
            </a:extLst>
          </p:cNvPr>
          <p:cNvSpPr txBox="1">
            <a:spLocks/>
          </p:cNvSpPr>
          <p:nvPr/>
        </p:nvSpPr>
        <p:spPr bwMode="auto">
          <a:xfrm>
            <a:off x="407368" y="404664"/>
            <a:ext cx="11233248" cy="41379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0000"/>
              </a:spcBef>
              <a:spcAft>
                <a:spcPct val="20000"/>
              </a:spcAft>
              <a:buClr>
                <a:schemeClr val="accent5"/>
              </a:buClr>
              <a:buSzPct val="110000"/>
              <a:buFont typeface="Arial" panose="020B0604020202020204" pitchFamily="34" charset="0"/>
              <a:buChar char="•"/>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20000"/>
              </a:spcAft>
              <a:buClr>
                <a:schemeClr val="accent5"/>
              </a:buClr>
              <a:buSzPct val="8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20000"/>
              </a:spcAft>
              <a:buClr>
                <a:schemeClr val="accent5"/>
              </a:buClr>
              <a:buSzPct val="11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20000"/>
              </a:spcAft>
              <a:buClr>
                <a:schemeClr val="accent5"/>
              </a:buClr>
              <a:buSzPct val="9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20000"/>
              </a:spcAft>
              <a:buClr>
                <a:schemeClr val="accent5"/>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20000"/>
              </a:spcAft>
              <a:buClr>
                <a:srgbClr val="0070B8"/>
              </a:buClr>
              <a:buChar char="»"/>
              <a:defRPr sz="2600">
                <a:solidFill>
                  <a:schemeClr val="tx1"/>
                </a:solidFill>
                <a:latin typeface="+mn-lt"/>
              </a:defRPr>
            </a:lvl6pPr>
            <a:lvl7pPr marL="2971800" indent="-228600" algn="l" rtl="0" eaLnBrk="1" fontAlgn="base" hangingPunct="1">
              <a:spcBef>
                <a:spcPct val="20000"/>
              </a:spcBef>
              <a:spcAft>
                <a:spcPct val="20000"/>
              </a:spcAft>
              <a:buClr>
                <a:srgbClr val="0070B8"/>
              </a:buClr>
              <a:buChar char="»"/>
              <a:defRPr sz="2600">
                <a:solidFill>
                  <a:schemeClr val="tx1"/>
                </a:solidFill>
                <a:latin typeface="+mn-lt"/>
              </a:defRPr>
            </a:lvl7pPr>
            <a:lvl8pPr marL="3429000" indent="-228600" algn="l" rtl="0" eaLnBrk="1" fontAlgn="base" hangingPunct="1">
              <a:spcBef>
                <a:spcPct val="20000"/>
              </a:spcBef>
              <a:spcAft>
                <a:spcPct val="20000"/>
              </a:spcAft>
              <a:buClr>
                <a:srgbClr val="0070B8"/>
              </a:buClr>
              <a:buChar char="»"/>
              <a:defRPr sz="2600">
                <a:solidFill>
                  <a:schemeClr val="tx1"/>
                </a:solidFill>
                <a:latin typeface="+mn-lt"/>
              </a:defRPr>
            </a:lvl8pPr>
            <a:lvl9pPr marL="3886200" indent="-228600" algn="l" rtl="0" eaLnBrk="1" fontAlgn="base" hangingPunct="1">
              <a:spcBef>
                <a:spcPct val="20000"/>
              </a:spcBef>
              <a:spcAft>
                <a:spcPct val="20000"/>
              </a:spcAft>
              <a:buClr>
                <a:srgbClr val="0070B8"/>
              </a:buClr>
              <a:buChar char="»"/>
              <a:defRPr sz="2600">
                <a:solidFill>
                  <a:schemeClr val="tx1"/>
                </a:solidFill>
                <a:latin typeface="+mn-lt"/>
              </a:defRPr>
            </a:lvl9pPr>
          </a:lstStyle>
          <a:p>
            <a:pPr marL="0" indent="0">
              <a:buNone/>
            </a:pPr>
            <a:r>
              <a:rPr lang="nl-NL" b="1" dirty="0"/>
              <a:t>Specificaties CardAccess Cloud</a:t>
            </a:r>
            <a:endParaRPr lang="nl-NL" dirty="0"/>
          </a:p>
          <a:p>
            <a:r>
              <a:rPr lang="nl-NL" sz="2000" dirty="0"/>
              <a:t>De ACaaS Cloudoplossing wordt geback-upt en voorzien van de laatste beveiligingsupdates. </a:t>
            </a:r>
          </a:p>
          <a:p>
            <a:r>
              <a:rPr lang="nl-NL" sz="2000" dirty="0"/>
              <a:t>De servers worden continu gecontroleerd door gecertificeerd ICT personeel en cybersecurity specialisten.</a:t>
            </a:r>
          </a:p>
          <a:p>
            <a:r>
              <a:rPr lang="nl-NL" sz="2000" dirty="0"/>
              <a:t>Het CardAccess softwarepakket wordt in overleg met de </a:t>
            </a:r>
            <a:br>
              <a:rPr lang="nl-NL" sz="2000" dirty="0"/>
            </a:br>
            <a:r>
              <a:rPr lang="nl-NL" sz="2000" dirty="0"/>
              <a:t>installateur / eindgebruiker opgewaardeerd. </a:t>
            </a:r>
          </a:p>
          <a:p>
            <a:r>
              <a:rPr lang="nl-NL" sz="2000" dirty="0"/>
              <a:t>Wijzigingen in een nieuwe softwareversie worden met </a:t>
            </a:r>
            <a:br>
              <a:rPr lang="nl-NL" sz="2000" dirty="0"/>
            </a:br>
            <a:r>
              <a:rPr lang="nl-NL" sz="2000" dirty="0"/>
              <a:t>de installateur / eindgebruiker gecommuniceerd.</a:t>
            </a:r>
          </a:p>
        </p:txBody>
      </p:sp>
      <p:pic>
        <p:nvPicPr>
          <p:cNvPr id="2" name="Afbeelding 1">
            <a:extLst>
              <a:ext uri="{FF2B5EF4-FFF2-40B4-BE49-F238E27FC236}">
                <a16:creationId xmlns:a16="http://schemas.microsoft.com/office/drawing/2014/main" id="{A5A2C68E-56B5-3B43-91EF-686ACAE4184B}"/>
              </a:ext>
            </a:extLst>
          </p:cNvPr>
          <p:cNvPicPr>
            <a:picLocks noChangeAspect="1"/>
          </p:cNvPicPr>
          <p:nvPr/>
        </p:nvPicPr>
        <p:blipFill>
          <a:blip r:embed="rId2"/>
          <a:stretch>
            <a:fillRect/>
          </a:stretch>
        </p:blipFill>
        <p:spPr>
          <a:xfrm>
            <a:off x="8533432" y="2348880"/>
            <a:ext cx="3251200" cy="2311400"/>
          </a:xfrm>
          <a:prstGeom prst="rect">
            <a:avLst/>
          </a:prstGeom>
        </p:spPr>
      </p:pic>
    </p:spTree>
    <p:extLst>
      <p:ext uri="{BB962C8B-B14F-4D97-AF65-F5344CB8AC3E}">
        <p14:creationId xmlns:p14="http://schemas.microsoft.com/office/powerpoint/2010/main" val="387125418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Specificaties</a:t>
            </a:r>
          </a:p>
        </p:txBody>
      </p:sp>
      <p:sp>
        <p:nvSpPr>
          <p:cNvPr id="11" name="Tijdelijke aanduiding voor inhoud 7">
            <a:extLst>
              <a:ext uri="{FF2B5EF4-FFF2-40B4-BE49-F238E27FC236}">
                <a16:creationId xmlns:a16="http://schemas.microsoft.com/office/drawing/2014/main" id="{0D792A48-DC6B-4871-8C14-6A24ED2B1589}"/>
              </a:ext>
            </a:extLst>
          </p:cNvPr>
          <p:cNvSpPr txBox="1">
            <a:spLocks/>
          </p:cNvSpPr>
          <p:nvPr/>
        </p:nvSpPr>
        <p:spPr bwMode="auto">
          <a:xfrm>
            <a:off x="407368" y="404664"/>
            <a:ext cx="11233248" cy="41379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0000"/>
              </a:spcBef>
              <a:spcAft>
                <a:spcPct val="20000"/>
              </a:spcAft>
              <a:buClr>
                <a:schemeClr val="accent5"/>
              </a:buClr>
              <a:buSzPct val="110000"/>
              <a:buFont typeface="Arial" panose="020B0604020202020204" pitchFamily="34" charset="0"/>
              <a:buChar char="•"/>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20000"/>
              </a:spcAft>
              <a:buClr>
                <a:schemeClr val="accent5"/>
              </a:buClr>
              <a:buSzPct val="8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20000"/>
              </a:spcAft>
              <a:buClr>
                <a:schemeClr val="accent5"/>
              </a:buClr>
              <a:buSzPct val="11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20000"/>
              </a:spcAft>
              <a:buClr>
                <a:schemeClr val="accent5"/>
              </a:buClr>
              <a:buSzPct val="9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20000"/>
              </a:spcAft>
              <a:buClr>
                <a:schemeClr val="accent5"/>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20000"/>
              </a:spcAft>
              <a:buClr>
                <a:srgbClr val="0070B8"/>
              </a:buClr>
              <a:buChar char="»"/>
              <a:defRPr sz="2600">
                <a:solidFill>
                  <a:schemeClr val="tx1"/>
                </a:solidFill>
                <a:latin typeface="+mn-lt"/>
              </a:defRPr>
            </a:lvl6pPr>
            <a:lvl7pPr marL="2971800" indent="-228600" algn="l" rtl="0" eaLnBrk="1" fontAlgn="base" hangingPunct="1">
              <a:spcBef>
                <a:spcPct val="20000"/>
              </a:spcBef>
              <a:spcAft>
                <a:spcPct val="20000"/>
              </a:spcAft>
              <a:buClr>
                <a:srgbClr val="0070B8"/>
              </a:buClr>
              <a:buChar char="»"/>
              <a:defRPr sz="2600">
                <a:solidFill>
                  <a:schemeClr val="tx1"/>
                </a:solidFill>
                <a:latin typeface="+mn-lt"/>
              </a:defRPr>
            </a:lvl7pPr>
            <a:lvl8pPr marL="3429000" indent="-228600" algn="l" rtl="0" eaLnBrk="1" fontAlgn="base" hangingPunct="1">
              <a:spcBef>
                <a:spcPct val="20000"/>
              </a:spcBef>
              <a:spcAft>
                <a:spcPct val="20000"/>
              </a:spcAft>
              <a:buClr>
                <a:srgbClr val="0070B8"/>
              </a:buClr>
              <a:buChar char="»"/>
              <a:defRPr sz="2600">
                <a:solidFill>
                  <a:schemeClr val="tx1"/>
                </a:solidFill>
                <a:latin typeface="+mn-lt"/>
              </a:defRPr>
            </a:lvl8pPr>
            <a:lvl9pPr marL="3886200" indent="-228600" algn="l" rtl="0" eaLnBrk="1" fontAlgn="base" hangingPunct="1">
              <a:spcBef>
                <a:spcPct val="20000"/>
              </a:spcBef>
              <a:spcAft>
                <a:spcPct val="20000"/>
              </a:spcAft>
              <a:buClr>
                <a:srgbClr val="0070B8"/>
              </a:buClr>
              <a:buChar char="»"/>
              <a:defRPr sz="2600">
                <a:solidFill>
                  <a:schemeClr val="tx1"/>
                </a:solidFill>
                <a:latin typeface="+mn-lt"/>
              </a:defRPr>
            </a:lvl9pPr>
          </a:lstStyle>
          <a:p>
            <a:pPr marL="0" indent="0">
              <a:buNone/>
            </a:pPr>
            <a:r>
              <a:rPr lang="nl-NL" b="1" dirty="0"/>
              <a:t>Specificaties CardAccess Cloud</a:t>
            </a:r>
            <a:endParaRPr lang="nl-NL" dirty="0"/>
          </a:p>
          <a:p>
            <a:r>
              <a:rPr lang="nl-NL" sz="2000" dirty="0"/>
              <a:t>Indien de Cloud niet beschikbaar is, kunnen er geen wijzigingen worden doorgevoerd maar door het robuuste ontwerp van CardAccess functioneren de centrales autonoom.</a:t>
            </a:r>
          </a:p>
          <a:p>
            <a:r>
              <a:rPr lang="nl-NL" sz="2000" dirty="0"/>
              <a:t>Naast de beschikbaarheid van de CardAccess Cloud is het ook van belang dat het juiste internet abonnement wordt gekozen omdat de beschikbaarheid van het internet per abonnement verschilt.</a:t>
            </a:r>
          </a:p>
          <a:p>
            <a:pPr marL="0" indent="0">
              <a:buClr>
                <a:schemeClr val="bg1"/>
              </a:buClr>
              <a:buNone/>
            </a:pPr>
            <a:endParaRPr lang="nl-NL" sz="1800" kern="0" dirty="0"/>
          </a:p>
        </p:txBody>
      </p:sp>
      <p:pic>
        <p:nvPicPr>
          <p:cNvPr id="4" name="Afbeelding 3">
            <a:extLst>
              <a:ext uri="{FF2B5EF4-FFF2-40B4-BE49-F238E27FC236}">
                <a16:creationId xmlns:a16="http://schemas.microsoft.com/office/drawing/2014/main" id="{F9CA65C7-01C7-3145-899B-08C33DA9FF33}"/>
              </a:ext>
            </a:extLst>
          </p:cNvPr>
          <p:cNvPicPr>
            <a:picLocks noChangeAspect="1"/>
          </p:cNvPicPr>
          <p:nvPr/>
        </p:nvPicPr>
        <p:blipFill>
          <a:blip r:embed="rId3"/>
          <a:stretch>
            <a:fillRect/>
          </a:stretch>
        </p:blipFill>
        <p:spPr>
          <a:xfrm>
            <a:off x="8533432" y="2348880"/>
            <a:ext cx="3251200" cy="2311400"/>
          </a:xfrm>
          <a:prstGeom prst="rect">
            <a:avLst/>
          </a:prstGeom>
        </p:spPr>
      </p:pic>
    </p:spTree>
    <p:extLst>
      <p:ext uri="{BB962C8B-B14F-4D97-AF65-F5344CB8AC3E}">
        <p14:creationId xmlns:p14="http://schemas.microsoft.com/office/powerpoint/2010/main" val="147879166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85CC5B0-1F9C-5B4A-9FA1-5D5CD763D2E4}"/>
              </a:ext>
            </a:extLst>
          </p:cNvPr>
          <p:cNvPicPr>
            <a:picLocks noChangeAspect="1"/>
          </p:cNvPicPr>
          <p:nvPr/>
        </p:nvPicPr>
        <p:blipFill>
          <a:blip r:embed="rId2"/>
          <a:stretch>
            <a:fillRect/>
          </a:stretch>
        </p:blipFill>
        <p:spPr>
          <a:xfrm>
            <a:off x="8190656" y="2072790"/>
            <a:ext cx="3810000" cy="2705100"/>
          </a:xfrm>
          <a:prstGeom prst="rect">
            <a:avLst/>
          </a:prstGeom>
        </p:spPr>
      </p:pic>
      <p:sp>
        <p:nvSpPr>
          <p:cNvPr id="8" name="Tijdelijke aanduiding voor inhoud 7">
            <a:extLst>
              <a:ext uri="{FF2B5EF4-FFF2-40B4-BE49-F238E27FC236}">
                <a16:creationId xmlns:a16="http://schemas.microsoft.com/office/drawing/2014/main" id="{08FAD7F7-D27D-49B1-9AA4-E163E1C43248}"/>
              </a:ext>
            </a:extLst>
          </p:cNvPr>
          <p:cNvSpPr>
            <a:spLocks noGrp="1"/>
          </p:cNvSpPr>
          <p:nvPr>
            <p:ph idx="1"/>
          </p:nvPr>
        </p:nvSpPr>
        <p:spPr>
          <a:xfrm>
            <a:off x="407368" y="404664"/>
            <a:ext cx="11377264" cy="4137940"/>
          </a:xfrm>
        </p:spPr>
        <p:txBody>
          <a:bodyPr/>
          <a:lstStyle/>
          <a:p>
            <a:pPr marL="0" indent="0">
              <a:buClr>
                <a:schemeClr val="bg1"/>
              </a:buClr>
              <a:buNone/>
            </a:pPr>
            <a:r>
              <a:rPr lang="nl-NL" b="1" dirty="0"/>
              <a:t>Wat zijn de voordelen voor de </a:t>
            </a:r>
            <a:r>
              <a:rPr lang="nl-NL" b="1" u="sng" dirty="0"/>
              <a:t>eindgebruiker</a:t>
            </a:r>
            <a:r>
              <a:rPr lang="nl-NL" b="1" dirty="0"/>
              <a:t>?</a:t>
            </a:r>
          </a:p>
          <a:p>
            <a:pPr lvl="0"/>
            <a:r>
              <a:rPr lang="nl-NL" sz="2000" dirty="0"/>
              <a:t>Geen eigen servers en softwarelicenties benodigd.</a:t>
            </a:r>
          </a:p>
          <a:p>
            <a:pPr lvl="0"/>
            <a:r>
              <a:rPr lang="nl-NL" sz="2000" dirty="0"/>
              <a:t>Geen eigen ICT personeel nodig voor onderhoud en updates.</a:t>
            </a:r>
          </a:p>
          <a:p>
            <a:pPr lvl="0"/>
            <a:r>
              <a:rPr lang="nl-NL" sz="2000" dirty="0"/>
              <a:t>Het toegangscontrolesysteem is 24/7 beschikbaar, waar ook ter wereld.</a:t>
            </a:r>
          </a:p>
          <a:p>
            <a:pPr lvl="0"/>
            <a:r>
              <a:rPr lang="nl-NL" sz="2000" dirty="0"/>
              <a:t>Geen vaste werkstations nodig.</a:t>
            </a:r>
          </a:p>
          <a:p>
            <a:r>
              <a:rPr lang="nl-NL" sz="2000" dirty="0"/>
              <a:t>Voldoet aan de AVG/GDPR wetgeving.</a:t>
            </a:r>
          </a:p>
          <a:p>
            <a:r>
              <a:rPr lang="nl-NL" sz="2000" dirty="0"/>
              <a:t>10 jaar garantie op de </a:t>
            </a:r>
            <a:r>
              <a:rPr lang="nl-NL" sz="2000"/>
              <a:t>toegangscontrole printplaten.</a:t>
            </a:r>
            <a:endParaRPr lang="nl-NL" sz="2000" dirty="0"/>
          </a:p>
          <a:p>
            <a:pPr marL="0" indent="0">
              <a:buClr>
                <a:schemeClr val="bg1"/>
              </a:buClr>
              <a:buNone/>
            </a:pPr>
            <a:br>
              <a:rPr lang="nl-NL" sz="2000" dirty="0"/>
            </a:br>
            <a:endParaRPr lang="nl-NL" dirty="0"/>
          </a:p>
          <a:p>
            <a:pPr>
              <a:buClr>
                <a:schemeClr val="bg1"/>
              </a:buClr>
            </a:pPr>
            <a:endParaRPr lang="nl-NL" sz="1200" dirty="0"/>
          </a:p>
        </p:txBody>
      </p:sp>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Voordelen voor de eindgebruiker</a:t>
            </a:r>
          </a:p>
        </p:txBody>
      </p:sp>
    </p:spTree>
    <p:extLst>
      <p:ext uri="{BB962C8B-B14F-4D97-AF65-F5344CB8AC3E}">
        <p14:creationId xmlns:p14="http://schemas.microsoft.com/office/powerpoint/2010/main" val="37574187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08FAD7F7-D27D-49B1-9AA4-E163E1C43248}"/>
              </a:ext>
            </a:extLst>
          </p:cNvPr>
          <p:cNvSpPr>
            <a:spLocks noGrp="1"/>
          </p:cNvSpPr>
          <p:nvPr>
            <p:ph idx="1"/>
          </p:nvPr>
        </p:nvSpPr>
        <p:spPr>
          <a:xfrm>
            <a:off x="407368" y="404664"/>
            <a:ext cx="11377264" cy="4137940"/>
          </a:xfrm>
        </p:spPr>
        <p:txBody>
          <a:bodyPr/>
          <a:lstStyle/>
          <a:p>
            <a:pPr marL="0" indent="0">
              <a:buClr>
                <a:schemeClr val="bg1"/>
              </a:buClr>
              <a:buNone/>
            </a:pPr>
            <a:r>
              <a:rPr lang="nl-NL" b="1" dirty="0"/>
              <a:t>Wat zijn de voordelen voor de </a:t>
            </a:r>
            <a:r>
              <a:rPr lang="nl-NL" b="1" u="sng" dirty="0"/>
              <a:t>eindgebruiker</a:t>
            </a:r>
            <a:r>
              <a:rPr lang="nl-NL" b="1" dirty="0"/>
              <a:t>?</a:t>
            </a:r>
          </a:p>
          <a:p>
            <a:pPr lvl="0"/>
            <a:r>
              <a:rPr lang="nl-NL" sz="2000" dirty="0"/>
              <a:t>Het toegangscontrolesysteem is te allen tijde up-to-date en beschikt over de juiste back-up procedures en beveiligingsupdates. De servers worden 24/7 door gecertificeerd ICT personeel en cybersecurity specialisten gecontroleerd, waardoor de continuïteit en veiligheid van het systeem wordt gewaarborgd.</a:t>
            </a:r>
          </a:p>
          <a:p>
            <a:pPr lvl="0"/>
            <a:r>
              <a:rPr lang="nl-NL" sz="2000" dirty="0"/>
              <a:t>De installateur kan sneller service verlenen doordat remote actie kan worden ondernomen.</a:t>
            </a:r>
          </a:p>
          <a:p>
            <a:pPr lvl="0"/>
            <a:r>
              <a:rPr lang="nl-NL" sz="2000" dirty="0"/>
              <a:t>Maandelijkse kosten zijn lager dan voorheen doordat het systeem efficiënter kan worden beheerd.</a:t>
            </a:r>
          </a:p>
        </p:txBody>
      </p:sp>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Voordelen voor de eindgebruiker</a:t>
            </a:r>
          </a:p>
        </p:txBody>
      </p:sp>
    </p:spTree>
    <p:extLst>
      <p:ext uri="{BB962C8B-B14F-4D97-AF65-F5344CB8AC3E}">
        <p14:creationId xmlns:p14="http://schemas.microsoft.com/office/powerpoint/2010/main" val="25898068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08FAD7F7-D27D-49B1-9AA4-E163E1C43248}"/>
              </a:ext>
            </a:extLst>
          </p:cNvPr>
          <p:cNvSpPr>
            <a:spLocks noGrp="1"/>
          </p:cNvSpPr>
          <p:nvPr>
            <p:ph idx="1"/>
          </p:nvPr>
        </p:nvSpPr>
        <p:spPr>
          <a:xfrm>
            <a:off x="407368" y="404664"/>
            <a:ext cx="11377264" cy="4137940"/>
          </a:xfrm>
        </p:spPr>
        <p:txBody>
          <a:bodyPr/>
          <a:lstStyle/>
          <a:p>
            <a:pPr marL="0" indent="0">
              <a:buClr>
                <a:schemeClr val="bg1"/>
              </a:buClr>
              <a:buNone/>
            </a:pPr>
            <a:r>
              <a:rPr lang="nl-NL" b="1" dirty="0"/>
              <a:t>Wat zijn de voordelen voor de </a:t>
            </a:r>
            <a:r>
              <a:rPr lang="nl-NL" b="1" u="sng" dirty="0"/>
              <a:t>eindgebruiker</a:t>
            </a:r>
            <a:r>
              <a:rPr lang="nl-NL" b="1" dirty="0"/>
              <a:t>?</a:t>
            </a:r>
          </a:p>
          <a:p>
            <a:pPr lvl="0"/>
            <a:r>
              <a:rPr lang="nl-NL" sz="2000" dirty="0"/>
              <a:t>Keuze voor gedeeltelijk of volledig beheer door installateur/leverancier.</a:t>
            </a:r>
          </a:p>
          <a:p>
            <a:pPr lvl="0"/>
            <a:r>
              <a:rPr lang="nl-NL" sz="2000" dirty="0"/>
              <a:t>Eenmaal verbonden met de CardAccess Cloud kunnen uitbreidingen eenvoudig worden gerealiseerd.</a:t>
            </a:r>
          </a:p>
          <a:p>
            <a:pPr lvl="0"/>
            <a:r>
              <a:rPr lang="nl-NL" sz="2000" dirty="0"/>
              <a:t>Voldoet aan de AVG/GDPR wetgeving.</a:t>
            </a:r>
          </a:p>
          <a:p>
            <a:pPr lvl="0"/>
            <a:r>
              <a:rPr lang="nl-NL" sz="2000" dirty="0"/>
              <a:t>Eindgebruiker heeft recht op 24/7 support op de server. Support op de CardAccess software is beschikbaar tijdens kantooruren.</a:t>
            </a:r>
          </a:p>
          <a:p>
            <a:pPr lvl="0"/>
            <a:r>
              <a:rPr lang="nl-NL" sz="2000" dirty="0"/>
              <a:t>Het CardAccess softwarepakket wordt 1x per jaar geheel nagekeken.</a:t>
            </a:r>
          </a:p>
          <a:p>
            <a:pPr marL="0" indent="0">
              <a:buClr>
                <a:schemeClr val="bg1"/>
              </a:buClr>
              <a:buNone/>
            </a:pPr>
            <a:br>
              <a:rPr lang="nl-NL" sz="2000" dirty="0"/>
            </a:br>
            <a:endParaRPr lang="nl-NL" dirty="0"/>
          </a:p>
          <a:p>
            <a:pPr>
              <a:buClr>
                <a:schemeClr val="bg1"/>
              </a:buClr>
            </a:pPr>
            <a:endParaRPr lang="nl-NL" sz="1200" dirty="0"/>
          </a:p>
        </p:txBody>
      </p:sp>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Voordelen voor de eindgebruiker</a:t>
            </a:r>
          </a:p>
        </p:txBody>
      </p:sp>
    </p:spTree>
    <p:extLst>
      <p:ext uri="{BB962C8B-B14F-4D97-AF65-F5344CB8AC3E}">
        <p14:creationId xmlns:p14="http://schemas.microsoft.com/office/powerpoint/2010/main" val="23089253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08FAD7F7-D27D-49B1-9AA4-E163E1C43248}"/>
              </a:ext>
            </a:extLst>
          </p:cNvPr>
          <p:cNvSpPr>
            <a:spLocks noGrp="1"/>
          </p:cNvSpPr>
          <p:nvPr>
            <p:ph idx="1"/>
          </p:nvPr>
        </p:nvSpPr>
        <p:spPr>
          <a:xfrm>
            <a:off x="407368" y="404664"/>
            <a:ext cx="11377264" cy="4137940"/>
          </a:xfrm>
        </p:spPr>
        <p:txBody>
          <a:bodyPr/>
          <a:lstStyle/>
          <a:p>
            <a:pPr marL="0" indent="0">
              <a:buClr>
                <a:schemeClr val="bg1"/>
              </a:buClr>
              <a:buNone/>
            </a:pPr>
            <a:r>
              <a:rPr lang="nl-NL" b="1" dirty="0"/>
              <a:t>Wat zijn de voordelen voor de </a:t>
            </a:r>
            <a:r>
              <a:rPr lang="nl-NL" b="1" u="sng" dirty="0"/>
              <a:t>eindgebruiker</a:t>
            </a:r>
            <a:r>
              <a:rPr lang="nl-NL" b="1" dirty="0"/>
              <a:t>?</a:t>
            </a:r>
          </a:p>
          <a:p>
            <a:pPr lvl="0"/>
            <a:r>
              <a:rPr lang="nl-NL" sz="2000" dirty="0"/>
              <a:t>Keuze voor gedeeltelijk of volledig beheer door installateur/leverancier.</a:t>
            </a:r>
          </a:p>
          <a:p>
            <a:pPr lvl="0"/>
            <a:r>
              <a:rPr lang="nl-NL" sz="2000" dirty="0"/>
              <a:t>Uitbreidingen kunnen eenvoudig worden gerealiseerd.</a:t>
            </a:r>
          </a:p>
          <a:p>
            <a:pPr lvl="0"/>
            <a:r>
              <a:rPr lang="nl-NL" sz="2000" dirty="0"/>
              <a:t>Support op de CardAccess software is beschikbaar tijdens kantooruren. Vanaf een SLA2 contract tevens 24/7.</a:t>
            </a:r>
          </a:p>
          <a:p>
            <a:pPr lvl="0"/>
            <a:r>
              <a:rPr lang="nl-NL" sz="2000" dirty="0"/>
              <a:t>Voor storingen aan de server is ARAS 24/7 bereikbaar. De servers worden continu in de gaten gehouden waardoor eventuele storingen veelal zijn opgelost voordat hiervan hinder wordt ondervonden.</a:t>
            </a:r>
          </a:p>
          <a:p>
            <a:pPr marL="0" indent="0">
              <a:buClr>
                <a:schemeClr val="bg1"/>
              </a:buClr>
              <a:buNone/>
            </a:pPr>
            <a:br>
              <a:rPr lang="nl-NL" sz="2000" dirty="0"/>
            </a:br>
            <a:endParaRPr lang="nl-NL" dirty="0"/>
          </a:p>
          <a:p>
            <a:pPr>
              <a:buClr>
                <a:schemeClr val="bg1"/>
              </a:buClr>
            </a:pPr>
            <a:endParaRPr lang="nl-NL" sz="1200" dirty="0"/>
          </a:p>
        </p:txBody>
      </p:sp>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Voordelen voor de eindgebruiker</a:t>
            </a:r>
          </a:p>
        </p:txBody>
      </p:sp>
    </p:spTree>
    <p:extLst>
      <p:ext uri="{BB962C8B-B14F-4D97-AF65-F5344CB8AC3E}">
        <p14:creationId xmlns:p14="http://schemas.microsoft.com/office/powerpoint/2010/main" val="153177958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77882EE-6640-6A4E-84FC-2E2F80C1F9F3}"/>
              </a:ext>
            </a:extLst>
          </p:cNvPr>
          <p:cNvPicPr>
            <a:picLocks noChangeAspect="1"/>
          </p:cNvPicPr>
          <p:nvPr/>
        </p:nvPicPr>
        <p:blipFill>
          <a:blip r:embed="rId3"/>
          <a:stretch>
            <a:fillRect/>
          </a:stretch>
        </p:blipFill>
        <p:spPr>
          <a:xfrm>
            <a:off x="8256240" y="2132856"/>
            <a:ext cx="3810000" cy="2692400"/>
          </a:xfrm>
          <a:prstGeom prst="rect">
            <a:avLst/>
          </a:prstGeom>
        </p:spPr>
      </p:pic>
      <p:sp>
        <p:nvSpPr>
          <p:cNvPr id="8" name="Tijdelijke aanduiding voor inhoud 7">
            <a:extLst>
              <a:ext uri="{FF2B5EF4-FFF2-40B4-BE49-F238E27FC236}">
                <a16:creationId xmlns:a16="http://schemas.microsoft.com/office/drawing/2014/main" id="{08FAD7F7-D27D-49B1-9AA4-E163E1C43248}"/>
              </a:ext>
            </a:extLst>
          </p:cNvPr>
          <p:cNvSpPr>
            <a:spLocks noGrp="1"/>
          </p:cNvSpPr>
          <p:nvPr>
            <p:ph idx="1"/>
          </p:nvPr>
        </p:nvSpPr>
        <p:spPr>
          <a:xfrm>
            <a:off x="407368" y="404664"/>
            <a:ext cx="11377264" cy="4137940"/>
          </a:xfrm>
        </p:spPr>
        <p:txBody>
          <a:bodyPr/>
          <a:lstStyle/>
          <a:p>
            <a:pPr marL="0" indent="0">
              <a:buClr>
                <a:schemeClr val="bg1"/>
              </a:buClr>
              <a:buNone/>
            </a:pPr>
            <a:r>
              <a:rPr lang="nl-NL" b="1" dirty="0"/>
              <a:t>Wat zijn de voordelen voor de </a:t>
            </a:r>
            <a:r>
              <a:rPr lang="nl-NL" b="1" u="sng" dirty="0"/>
              <a:t>installateur</a:t>
            </a:r>
            <a:r>
              <a:rPr lang="nl-NL" b="1" dirty="0"/>
              <a:t>?</a:t>
            </a:r>
          </a:p>
          <a:p>
            <a:pPr lvl="0"/>
            <a:r>
              <a:rPr lang="nl-NL" sz="2000" dirty="0"/>
              <a:t>Sneller en efficiënter kunnen reageren op storingen doordat remote beheer mogelijk is.</a:t>
            </a:r>
          </a:p>
          <a:p>
            <a:pPr lvl="0"/>
            <a:r>
              <a:rPr lang="nl-NL" sz="2000" dirty="0"/>
              <a:t>Uitbreidingen zijn makkelijker te configureren.  </a:t>
            </a:r>
          </a:p>
          <a:p>
            <a:pPr lvl="0"/>
            <a:r>
              <a:rPr lang="nl-NL" sz="2000" dirty="0"/>
              <a:t>Veel minder ICT kennis benodigd.</a:t>
            </a:r>
          </a:p>
          <a:p>
            <a:pPr lvl="0"/>
            <a:r>
              <a:rPr lang="nl-NL" sz="2000" dirty="0"/>
              <a:t>Minder uren benodigd voor software installatie en configuratie.</a:t>
            </a:r>
          </a:p>
          <a:p>
            <a:pPr lvl="0"/>
            <a:r>
              <a:rPr lang="nl-NL" sz="2000" dirty="0"/>
              <a:t>ARAS houd via een dashboard alle Cloud gebaseerde </a:t>
            </a:r>
            <a:br>
              <a:rPr lang="nl-NL" sz="2000" dirty="0"/>
            </a:br>
            <a:r>
              <a:rPr lang="nl-NL" sz="2000" dirty="0"/>
              <a:t>installaties in de gaten en berekend uitbreidingen direct door</a:t>
            </a:r>
          </a:p>
          <a:p>
            <a:pPr lvl="0"/>
            <a:r>
              <a:rPr lang="nl-NL" sz="2000" dirty="0"/>
              <a:t>De installateur kan het gehele beheer of een gedeelte van </a:t>
            </a:r>
            <a:br>
              <a:rPr lang="nl-NL" sz="2000" dirty="0"/>
            </a:br>
            <a:r>
              <a:rPr lang="nl-NL" sz="2000" dirty="0"/>
              <a:t>het beheer voor zijn rekening nemen of door ARAS uit </a:t>
            </a:r>
            <a:br>
              <a:rPr lang="nl-NL" sz="2000" dirty="0"/>
            </a:br>
            <a:r>
              <a:rPr lang="nl-NL" sz="2000" dirty="0"/>
              <a:t>laten voeren.</a:t>
            </a:r>
            <a:endParaRPr lang="nl-NL" sz="1200" dirty="0"/>
          </a:p>
        </p:txBody>
      </p:sp>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Voordelen voor de installateur</a:t>
            </a:r>
          </a:p>
        </p:txBody>
      </p:sp>
    </p:spTree>
    <p:extLst>
      <p:ext uri="{BB962C8B-B14F-4D97-AF65-F5344CB8AC3E}">
        <p14:creationId xmlns:p14="http://schemas.microsoft.com/office/powerpoint/2010/main" val="14676608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08FAD7F7-D27D-49B1-9AA4-E163E1C43248}"/>
              </a:ext>
            </a:extLst>
          </p:cNvPr>
          <p:cNvSpPr>
            <a:spLocks noGrp="1"/>
          </p:cNvSpPr>
          <p:nvPr>
            <p:ph idx="1"/>
          </p:nvPr>
        </p:nvSpPr>
        <p:spPr>
          <a:xfrm>
            <a:off x="407368" y="404664"/>
            <a:ext cx="11377264" cy="4137940"/>
          </a:xfrm>
        </p:spPr>
        <p:txBody>
          <a:bodyPr/>
          <a:lstStyle/>
          <a:p>
            <a:pPr marL="0" indent="0">
              <a:buClr>
                <a:schemeClr val="bg1"/>
              </a:buClr>
              <a:buNone/>
            </a:pPr>
            <a:r>
              <a:rPr lang="nl-NL" b="1" dirty="0"/>
              <a:t>Assortiment</a:t>
            </a:r>
          </a:p>
          <a:p>
            <a:pPr lvl="0"/>
            <a:r>
              <a:rPr lang="nl-NL" sz="2000" dirty="0"/>
              <a:t>Welke artikelen zijn benodigd om een aanbieding te kunnen maken voor een nieuwe klant of een klant die zijn bestaande systeem op de CardAccess Cloud wil gaan draaien.</a:t>
            </a:r>
            <a:endParaRPr lang="nl-NL" sz="1200" dirty="0"/>
          </a:p>
        </p:txBody>
      </p:sp>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Assortiment</a:t>
            </a:r>
          </a:p>
        </p:txBody>
      </p:sp>
      <p:pic>
        <p:nvPicPr>
          <p:cNvPr id="4" name="Afbeelding 3">
            <a:extLst>
              <a:ext uri="{FF2B5EF4-FFF2-40B4-BE49-F238E27FC236}">
                <a16:creationId xmlns:a16="http://schemas.microsoft.com/office/drawing/2014/main" id="{32D9F04D-3366-4E39-94D8-84210A55628C}"/>
              </a:ext>
            </a:extLst>
          </p:cNvPr>
          <p:cNvPicPr>
            <a:picLocks noChangeAspect="1"/>
          </p:cNvPicPr>
          <p:nvPr/>
        </p:nvPicPr>
        <p:blipFill>
          <a:blip r:embed="rId3"/>
          <a:stretch>
            <a:fillRect/>
          </a:stretch>
        </p:blipFill>
        <p:spPr>
          <a:xfrm>
            <a:off x="8760296" y="2489056"/>
            <a:ext cx="3305944" cy="2336200"/>
          </a:xfrm>
          <a:prstGeom prst="rect">
            <a:avLst/>
          </a:prstGeom>
        </p:spPr>
      </p:pic>
    </p:spTree>
    <p:extLst>
      <p:ext uri="{BB962C8B-B14F-4D97-AF65-F5344CB8AC3E}">
        <p14:creationId xmlns:p14="http://schemas.microsoft.com/office/powerpoint/2010/main" val="3658376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82FCCBD-D830-B946-AF2B-1A97428CCB36}"/>
              </a:ext>
            </a:extLst>
          </p:cNvPr>
          <p:cNvPicPr>
            <a:picLocks noChangeAspect="1"/>
          </p:cNvPicPr>
          <p:nvPr/>
        </p:nvPicPr>
        <p:blipFill>
          <a:blip r:embed="rId2"/>
          <a:stretch>
            <a:fillRect/>
          </a:stretch>
        </p:blipFill>
        <p:spPr>
          <a:xfrm>
            <a:off x="8760296" y="2489056"/>
            <a:ext cx="3305944" cy="2336200"/>
          </a:xfrm>
          <a:prstGeom prst="rect">
            <a:avLst/>
          </a:prstGeom>
        </p:spPr>
      </p:pic>
      <p:sp>
        <p:nvSpPr>
          <p:cNvPr id="8" name="Tijdelijke aanduiding voor inhoud 7">
            <a:extLst>
              <a:ext uri="{FF2B5EF4-FFF2-40B4-BE49-F238E27FC236}">
                <a16:creationId xmlns:a16="http://schemas.microsoft.com/office/drawing/2014/main" id="{08FAD7F7-D27D-49B1-9AA4-E163E1C43248}"/>
              </a:ext>
            </a:extLst>
          </p:cNvPr>
          <p:cNvSpPr>
            <a:spLocks noGrp="1"/>
          </p:cNvSpPr>
          <p:nvPr>
            <p:ph idx="1"/>
          </p:nvPr>
        </p:nvSpPr>
        <p:spPr>
          <a:xfrm>
            <a:off x="407368" y="404664"/>
            <a:ext cx="11377264" cy="4137940"/>
          </a:xfrm>
        </p:spPr>
        <p:txBody>
          <a:bodyPr/>
          <a:lstStyle/>
          <a:p>
            <a:pPr>
              <a:buClr>
                <a:schemeClr val="bg1"/>
              </a:buClr>
            </a:pPr>
            <a:r>
              <a:rPr lang="nl-NL" sz="2000" b="1" dirty="0"/>
              <a:t>Artikelen:</a:t>
            </a:r>
          </a:p>
          <a:p>
            <a:pPr>
              <a:buClr>
                <a:schemeClr val="bg1"/>
              </a:buClr>
            </a:pPr>
            <a:r>
              <a:rPr lang="nl-NL" sz="2000" dirty="0"/>
              <a:t>CA4000-SETUP			Setup kosten</a:t>
            </a:r>
          </a:p>
          <a:p>
            <a:pPr>
              <a:buClr>
                <a:schemeClr val="bg1"/>
              </a:buClr>
            </a:pPr>
            <a:r>
              <a:rPr lang="nl-NL" sz="2000" dirty="0"/>
              <a:t>CA4000-SERV(-PARTNER)		Serverlicentie kosten per jaar</a:t>
            </a:r>
          </a:p>
          <a:p>
            <a:pPr>
              <a:buClr>
                <a:schemeClr val="bg1"/>
              </a:buClr>
            </a:pPr>
            <a:r>
              <a:rPr lang="nl-NL" sz="2000" dirty="0"/>
              <a:t>CA4000-NET(-PARTNER)		Cloudlicentie per lezer per jaar</a:t>
            </a:r>
          </a:p>
          <a:p>
            <a:pPr>
              <a:buClr>
                <a:schemeClr val="bg1"/>
              </a:buClr>
            </a:pPr>
            <a:r>
              <a:rPr lang="nl-NL" sz="2000" dirty="0"/>
              <a:t>APDEC2600 			Firewall eventueel nodig per locatie</a:t>
            </a:r>
          </a:p>
          <a:p>
            <a:pPr>
              <a:buClr>
                <a:schemeClr val="bg1"/>
              </a:buClr>
            </a:pPr>
            <a:r>
              <a:rPr lang="nl-NL" sz="2000" dirty="0"/>
              <a:t>PROJBEGL 				Projectbegeleiding</a:t>
            </a:r>
          </a:p>
          <a:p>
            <a:pPr>
              <a:buClr>
                <a:schemeClr val="bg1"/>
              </a:buClr>
            </a:pPr>
            <a:r>
              <a:rPr lang="nl-NL" sz="2000" dirty="0"/>
              <a:t>IMPLTC-STD 			Implementatie</a:t>
            </a:r>
          </a:p>
          <a:p>
            <a:pPr lvl="0"/>
            <a:endParaRPr lang="nl-NL" sz="2000" dirty="0"/>
          </a:p>
          <a:p>
            <a:pPr lvl="0"/>
            <a:endParaRPr lang="nl-NL" sz="2000" dirty="0"/>
          </a:p>
          <a:p>
            <a:pPr lvl="0"/>
            <a:endParaRPr lang="nl-NL" sz="1200" dirty="0"/>
          </a:p>
        </p:txBody>
      </p:sp>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Assortiment</a:t>
            </a:r>
          </a:p>
        </p:txBody>
      </p:sp>
    </p:spTree>
    <p:extLst>
      <p:ext uri="{BB962C8B-B14F-4D97-AF65-F5344CB8AC3E}">
        <p14:creationId xmlns:p14="http://schemas.microsoft.com/office/powerpoint/2010/main" val="6200331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08FAD7F7-D27D-49B1-9AA4-E163E1C43248}"/>
              </a:ext>
            </a:extLst>
          </p:cNvPr>
          <p:cNvSpPr>
            <a:spLocks noGrp="1"/>
          </p:cNvSpPr>
          <p:nvPr>
            <p:ph idx="1"/>
          </p:nvPr>
        </p:nvSpPr>
        <p:spPr>
          <a:xfrm>
            <a:off x="407368" y="332656"/>
            <a:ext cx="11377264" cy="3384376"/>
          </a:xfrm>
        </p:spPr>
        <p:txBody>
          <a:bodyPr/>
          <a:lstStyle/>
          <a:p>
            <a:pPr marL="0" indent="0">
              <a:buClr>
                <a:schemeClr val="bg1"/>
              </a:buClr>
              <a:buNone/>
            </a:pPr>
            <a:r>
              <a:rPr lang="nl-NL" b="1" dirty="0"/>
              <a:t>Nog wat praktische zaken</a:t>
            </a:r>
          </a:p>
          <a:p>
            <a:pPr lvl="0"/>
            <a:r>
              <a:rPr lang="nl-NL" sz="2000" dirty="0"/>
              <a:t>De CardAccess ACaaS oplossing beschikt standaard over de juiste ondersteuning vergelijkbaar met een SLA1 contract. Indien wenselijk kan tevens een SLA2 t/m SLA5 contract worden afgesloten.</a:t>
            </a:r>
          </a:p>
          <a:p>
            <a:pPr lvl="0"/>
            <a:r>
              <a:rPr lang="nl-NL" sz="2000" dirty="0"/>
              <a:t>Niet alle CA4000 modules werken in de Cloud oplossing.</a:t>
            </a:r>
          </a:p>
          <a:p>
            <a:r>
              <a:rPr lang="nl-NL" sz="2000" dirty="0"/>
              <a:t>Integraties met andere systemen zijn mogelijk </a:t>
            </a:r>
            <a:br>
              <a:rPr lang="nl-NL" sz="2000" dirty="0"/>
            </a:br>
            <a:r>
              <a:rPr lang="nl-NL" sz="2000" dirty="0"/>
              <a:t>maar moeten worden bekeken.</a:t>
            </a:r>
          </a:p>
        </p:txBody>
      </p:sp>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Praktische zaken</a:t>
            </a:r>
          </a:p>
        </p:txBody>
      </p:sp>
      <p:pic>
        <p:nvPicPr>
          <p:cNvPr id="2" name="Afbeelding 1">
            <a:extLst>
              <a:ext uri="{FF2B5EF4-FFF2-40B4-BE49-F238E27FC236}">
                <a16:creationId xmlns:a16="http://schemas.microsoft.com/office/drawing/2014/main" id="{BB882642-C7D4-5B4B-8F63-4AA3A3320104}"/>
              </a:ext>
            </a:extLst>
          </p:cNvPr>
          <p:cNvPicPr>
            <a:picLocks noChangeAspect="1"/>
          </p:cNvPicPr>
          <p:nvPr/>
        </p:nvPicPr>
        <p:blipFill>
          <a:blip r:embed="rId2"/>
          <a:stretch>
            <a:fillRect/>
          </a:stretch>
        </p:blipFill>
        <p:spPr>
          <a:xfrm>
            <a:off x="8256240" y="2076450"/>
            <a:ext cx="3810000" cy="2705100"/>
          </a:xfrm>
          <a:prstGeom prst="rect">
            <a:avLst/>
          </a:prstGeom>
        </p:spPr>
      </p:pic>
    </p:spTree>
    <p:extLst>
      <p:ext uri="{BB962C8B-B14F-4D97-AF65-F5344CB8AC3E}">
        <p14:creationId xmlns:p14="http://schemas.microsoft.com/office/powerpoint/2010/main" val="184091998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08FAD7F7-D27D-49B1-9AA4-E163E1C43248}"/>
              </a:ext>
            </a:extLst>
          </p:cNvPr>
          <p:cNvSpPr>
            <a:spLocks noGrp="1"/>
          </p:cNvSpPr>
          <p:nvPr>
            <p:ph idx="1"/>
          </p:nvPr>
        </p:nvSpPr>
        <p:spPr>
          <a:xfrm>
            <a:off x="10038" y="6100"/>
            <a:ext cx="12062626" cy="4536504"/>
          </a:xfrm>
        </p:spPr>
        <p:txBody>
          <a:bodyPr/>
          <a:lstStyle/>
          <a:p>
            <a:pPr>
              <a:buClr>
                <a:schemeClr val="bg1"/>
              </a:buClr>
            </a:pPr>
            <a:endParaRPr lang="nl-NL" dirty="0"/>
          </a:p>
          <a:p>
            <a:pPr>
              <a:buClr>
                <a:schemeClr val="bg1"/>
              </a:buClr>
            </a:pPr>
            <a:r>
              <a:rPr lang="nl-NL" b="1" dirty="0"/>
              <a:t>Datum:</a:t>
            </a:r>
            <a:r>
              <a:rPr lang="nl-NL" dirty="0"/>
              <a:t>	Donderdag 9 april - 12:00 uur </a:t>
            </a:r>
            <a:br>
              <a:rPr lang="nl-NL" dirty="0"/>
            </a:br>
            <a:br>
              <a:rPr lang="nl-NL" dirty="0"/>
            </a:br>
            <a:r>
              <a:rPr lang="nl-NL" b="1" dirty="0"/>
              <a:t>Webinar: 	</a:t>
            </a:r>
            <a:r>
              <a:rPr lang="nl-NL" dirty="0"/>
              <a:t>CardAccess 4000 Cloud / ACaaS</a:t>
            </a:r>
            <a:br>
              <a:rPr lang="nl-NL" dirty="0"/>
            </a:br>
            <a:br>
              <a:rPr lang="nl-NL" dirty="0"/>
            </a:br>
            <a:r>
              <a:rPr lang="nl-NL" b="1" dirty="0"/>
              <a:t>Spreker: 	</a:t>
            </a:r>
            <a:r>
              <a:rPr lang="nl-NL" dirty="0"/>
              <a:t>Jean-Paul van Daelen, Product Manager Toegangscontrole</a:t>
            </a:r>
            <a:br>
              <a:rPr lang="nl-NL" dirty="0"/>
            </a:br>
            <a:br>
              <a:rPr lang="nl-NL" dirty="0"/>
            </a:br>
            <a:r>
              <a:rPr lang="nl-NL" b="1" dirty="0"/>
              <a:t>In deze </a:t>
            </a:r>
            <a:r>
              <a:rPr lang="nl-NL" b="1" dirty="0" err="1"/>
              <a:t>webinar</a:t>
            </a:r>
            <a:r>
              <a:rPr lang="nl-NL" b="1" dirty="0"/>
              <a:t> behandelen we de volgende onderwerpen:</a:t>
            </a:r>
            <a:br>
              <a:rPr lang="nl-NL" b="1" dirty="0"/>
            </a:br>
            <a:r>
              <a:rPr lang="nl-NL" dirty="0"/>
              <a:t>- Hoe het werkt</a:t>
            </a:r>
            <a:br>
              <a:rPr lang="nl-NL" dirty="0"/>
            </a:br>
            <a:r>
              <a:rPr lang="nl-NL" dirty="0"/>
              <a:t>- Wat zijn de voordelen</a:t>
            </a:r>
            <a:br>
              <a:rPr lang="nl-NL" dirty="0"/>
            </a:br>
            <a:r>
              <a:rPr lang="nl-NL" dirty="0"/>
              <a:t>- Assortiment</a:t>
            </a:r>
          </a:p>
          <a:p>
            <a:pPr>
              <a:buClr>
                <a:schemeClr val="bg1"/>
              </a:buClr>
            </a:pPr>
            <a:endParaRPr lang="nl-NL" dirty="0"/>
          </a:p>
          <a:p>
            <a:pPr>
              <a:buClr>
                <a:schemeClr val="bg1"/>
              </a:buClr>
            </a:pPr>
            <a:endParaRPr lang="nl-NL" dirty="0"/>
          </a:p>
          <a:p>
            <a:pPr>
              <a:buClr>
                <a:schemeClr val="bg1"/>
              </a:buClr>
            </a:pPr>
            <a:endParaRPr lang="nl-NL" sz="1200" dirty="0"/>
          </a:p>
        </p:txBody>
      </p:sp>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Webinar CA4000 Cloud / ACaaS</a:t>
            </a:r>
          </a:p>
        </p:txBody>
      </p:sp>
    </p:spTree>
    <p:extLst>
      <p:ext uri="{BB962C8B-B14F-4D97-AF65-F5344CB8AC3E}">
        <p14:creationId xmlns:p14="http://schemas.microsoft.com/office/powerpoint/2010/main" val="402746086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08FAD7F7-D27D-49B1-9AA4-E163E1C43248}"/>
              </a:ext>
            </a:extLst>
          </p:cNvPr>
          <p:cNvSpPr>
            <a:spLocks noGrp="1"/>
          </p:cNvSpPr>
          <p:nvPr>
            <p:ph idx="1"/>
          </p:nvPr>
        </p:nvSpPr>
        <p:spPr>
          <a:xfrm>
            <a:off x="407368" y="332656"/>
            <a:ext cx="11377264" cy="2160240"/>
          </a:xfrm>
        </p:spPr>
        <p:txBody>
          <a:bodyPr/>
          <a:lstStyle/>
          <a:p>
            <a:pPr marL="0" indent="0">
              <a:buClr>
                <a:schemeClr val="bg1"/>
              </a:buClr>
              <a:buNone/>
            </a:pPr>
            <a:r>
              <a:rPr lang="nl-NL" b="1" dirty="0"/>
              <a:t>Nog wat praktische zaken</a:t>
            </a:r>
          </a:p>
          <a:p>
            <a:pPr lvl="0"/>
            <a:r>
              <a:rPr lang="nl-NL" sz="2000" dirty="0"/>
              <a:t>Integraties met andere systemen zijn mogelijk maar moeten worden bekeken</a:t>
            </a:r>
          </a:p>
          <a:p>
            <a:pPr lvl="0"/>
            <a:r>
              <a:rPr lang="nl-NL" sz="2000" dirty="0"/>
              <a:t>Inloggen kan alleen nog via de web client of de nieuwe CardAccess app</a:t>
            </a:r>
          </a:p>
        </p:txBody>
      </p:sp>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Praktische zaken</a:t>
            </a:r>
          </a:p>
        </p:txBody>
      </p:sp>
      <p:pic>
        <p:nvPicPr>
          <p:cNvPr id="2" name="Afbeelding 1">
            <a:extLst>
              <a:ext uri="{FF2B5EF4-FFF2-40B4-BE49-F238E27FC236}">
                <a16:creationId xmlns:a16="http://schemas.microsoft.com/office/drawing/2014/main" id="{553F02EF-B574-4111-AFEF-B99031E8DEA4}"/>
              </a:ext>
            </a:extLst>
          </p:cNvPr>
          <p:cNvPicPr>
            <a:picLocks noChangeAspect="1"/>
          </p:cNvPicPr>
          <p:nvPr/>
        </p:nvPicPr>
        <p:blipFill>
          <a:blip r:embed="rId2"/>
          <a:stretch>
            <a:fillRect/>
          </a:stretch>
        </p:blipFill>
        <p:spPr>
          <a:xfrm>
            <a:off x="8976320" y="1988840"/>
            <a:ext cx="1483820" cy="2447925"/>
          </a:xfrm>
          <a:prstGeom prst="rect">
            <a:avLst/>
          </a:prstGeom>
        </p:spPr>
      </p:pic>
      <p:pic>
        <p:nvPicPr>
          <p:cNvPr id="5" name="Afbeelding 4">
            <a:extLst>
              <a:ext uri="{FF2B5EF4-FFF2-40B4-BE49-F238E27FC236}">
                <a16:creationId xmlns:a16="http://schemas.microsoft.com/office/drawing/2014/main" id="{00BCEF08-45A4-44B7-ACF5-027CE26F75DC}"/>
              </a:ext>
            </a:extLst>
          </p:cNvPr>
          <p:cNvPicPr/>
          <p:nvPr/>
        </p:nvPicPr>
        <p:blipFill>
          <a:blip r:embed="rId3"/>
          <a:stretch>
            <a:fillRect/>
          </a:stretch>
        </p:blipFill>
        <p:spPr>
          <a:xfrm>
            <a:off x="839416" y="1988840"/>
            <a:ext cx="5760720" cy="2447925"/>
          </a:xfrm>
          <a:prstGeom prst="rect">
            <a:avLst/>
          </a:prstGeom>
          <a:ln>
            <a:solidFill>
              <a:srgbClr val="0070C0"/>
            </a:solidFill>
          </a:ln>
        </p:spPr>
      </p:pic>
    </p:spTree>
    <p:extLst>
      <p:ext uri="{BB962C8B-B14F-4D97-AF65-F5344CB8AC3E}">
        <p14:creationId xmlns:p14="http://schemas.microsoft.com/office/powerpoint/2010/main" val="412910649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08FAD7F7-D27D-49B1-9AA4-E163E1C43248}"/>
              </a:ext>
            </a:extLst>
          </p:cNvPr>
          <p:cNvSpPr>
            <a:spLocks noGrp="1"/>
          </p:cNvSpPr>
          <p:nvPr>
            <p:ph idx="1"/>
          </p:nvPr>
        </p:nvSpPr>
        <p:spPr>
          <a:xfrm>
            <a:off x="407368" y="404664"/>
            <a:ext cx="11377264" cy="4137940"/>
          </a:xfrm>
        </p:spPr>
        <p:txBody>
          <a:bodyPr/>
          <a:lstStyle/>
          <a:p>
            <a:pPr lvl="0"/>
            <a:endParaRPr lang="nl-NL" sz="2000" dirty="0"/>
          </a:p>
          <a:p>
            <a:pPr lvl="0"/>
            <a:r>
              <a:rPr lang="nl-NL" sz="2000" dirty="0"/>
              <a:t>Deze presentatie staat vanaf morgen op onze support site. Op deze support site staat alle informatie over CA4000 software.</a:t>
            </a:r>
          </a:p>
          <a:p>
            <a:pPr lvl="0"/>
            <a:r>
              <a:rPr lang="nl-NL" sz="2000" dirty="0"/>
              <a:t>Indien er verder nog vragen zijn kunnen jullie mij altijd bellen op het algemene ARAS nummer 0416 320042 of mailen </a:t>
            </a:r>
            <a:r>
              <a:rPr lang="nl-NL" sz="2000" dirty="0">
                <a:hlinkClick r:id="rId2"/>
              </a:rPr>
              <a:t>jeanpaul.vandaelen@aras.nl</a:t>
            </a:r>
            <a:endParaRPr lang="nl-NL" sz="1200" dirty="0"/>
          </a:p>
          <a:p>
            <a:pPr lvl="0"/>
            <a:endParaRPr lang="nl-NL" sz="1200" dirty="0"/>
          </a:p>
          <a:p>
            <a:pPr marL="0" indent="0">
              <a:buNone/>
            </a:pPr>
            <a:r>
              <a:rPr lang="nl-NL" b="1" dirty="0"/>
              <a:t>Bedankt voor jullie tijd en aandacht</a:t>
            </a:r>
          </a:p>
          <a:p>
            <a:pPr marL="0" lvl="0" indent="0">
              <a:buNone/>
            </a:pPr>
            <a:endParaRPr lang="nl-NL" sz="1200" dirty="0"/>
          </a:p>
        </p:txBody>
      </p:sp>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Webinar CA4000 Cloud / ACaaS</a:t>
            </a:r>
          </a:p>
        </p:txBody>
      </p:sp>
    </p:spTree>
    <p:extLst>
      <p:ext uri="{BB962C8B-B14F-4D97-AF65-F5344CB8AC3E}">
        <p14:creationId xmlns:p14="http://schemas.microsoft.com/office/powerpoint/2010/main" val="459447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08FAD7F7-D27D-49B1-9AA4-E163E1C43248}"/>
              </a:ext>
            </a:extLst>
          </p:cNvPr>
          <p:cNvSpPr>
            <a:spLocks noGrp="1"/>
          </p:cNvSpPr>
          <p:nvPr>
            <p:ph idx="1"/>
          </p:nvPr>
        </p:nvSpPr>
        <p:spPr>
          <a:xfrm>
            <a:off x="407368" y="404664"/>
            <a:ext cx="7848872" cy="4137940"/>
          </a:xfrm>
        </p:spPr>
        <p:txBody>
          <a:bodyPr/>
          <a:lstStyle/>
          <a:p>
            <a:pPr marL="0" indent="0">
              <a:buClr>
                <a:schemeClr val="bg1"/>
              </a:buClr>
              <a:buNone/>
            </a:pPr>
            <a:r>
              <a:rPr lang="nl-NL" dirty="0"/>
              <a:t>Hoe werkt het?</a:t>
            </a:r>
          </a:p>
          <a:p>
            <a:pPr marL="0" indent="0">
              <a:buClr>
                <a:schemeClr val="bg1"/>
              </a:buClr>
              <a:buNone/>
            </a:pPr>
            <a:r>
              <a:rPr lang="nl-NL" sz="2000" dirty="0"/>
              <a:t>Voordat we de werking uitleggen is het van belang te weten wat een CA4000 Cloud /  ACaaS oplossing eigenlijk is.</a:t>
            </a:r>
          </a:p>
          <a:p>
            <a:pPr marL="0" indent="0">
              <a:buClr>
                <a:schemeClr val="bg1"/>
              </a:buClr>
              <a:buNone/>
            </a:pPr>
            <a:endParaRPr lang="en-US" sz="2000" dirty="0"/>
          </a:p>
          <a:p>
            <a:pPr marL="0" indent="0">
              <a:buClr>
                <a:schemeClr val="bg1"/>
              </a:buClr>
              <a:buNone/>
            </a:pPr>
            <a:r>
              <a:rPr lang="en-US" sz="2000" dirty="0"/>
              <a:t>ACaaS </a:t>
            </a:r>
            <a:r>
              <a:rPr lang="en-US" sz="2000" dirty="0" err="1"/>
              <a:t>staat</a:t>
            </a:r>
            <a:r>
              <a:rPr lang="en-US" sz="2000" dirty="0"/>
              <a:t> </a:t>
            </a:r>
            <a:r>
              <a:rPr lang="en-US" sz="2000" dirty="0" err="1"/>
              <a:t>voor</a:t>
            </a:r>
            <a:r>
              <a:rPr lang="en-US" sz="2000" dirty="0"/>
              <a:t> Access Control as a Service. </a:t>
            </a:r>
            <a:r>
              <a:rPr lang="nl-NL" sz="2000" dirty="0"/>
              <a:t>Het past Software as a Service (SaaS) -technologie toe en is dus Cloud-gebaseerd. Hoewel alle hardware voor toegangscontrole ter plaatse blijft, worden software en servers uit het bedrijfsterrein verwijderd en opgeslagen in krachtige veilige datacenters. De kosten voor deze service worden maandelijks of jaarlijks met de klant verrekend en zijn gebaseerd op de grootte van het systeem.</a:t>
            </a:r>
          </a:p>
          <a:p>
            <a:pPr marL="0" indent="0">
              <a:buClr>
                <a:schemeClr val="bg1"/>
              </a:buClr>
              <a:buNone/>
            </a:pPr>
            <a:endParaRPr lang="nl-NL" dirty="0"/>
          </a:p>
          <a:p>
            <a:pPr>
              <a:buClr>
                <a:schemeClr val="bg1"/>
              </a:buClr>
            </a:pPr>
            <a:endParaRPr lang="nl-NL" dirty="0"/>
          </a:p>
          <a:p>
            <a:pPr>
              <a:buClr>
                <a:schemeClr val="bg1"/>
              </a:buClr>
            </a:pPr>
            <a:endParaRPr lang="nl-NL" sz="1200" dirty="0"/>
          </a:p>
        </p:txBody>
      </p:sp>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Hoe het werkt</a:t>
            </a:r>
          </a:p>
        </p:txBody>
      </p:sp>
    </p:spTree>
    <p:extLst>
      <p:ext uri="{BB962C8B-B14F-4D97-AF65-F5344CB8AC3E}">
        <p14:creationId xmlns:p14="http://schemas.microsoft.com/office/powerpoint/2010/main" val="39884467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08FAD7F7-D27D-49B1-9AA4-E163E1C43248}"/>
              </a:ext>
            </a:extLst>
          </p:cNvPr>
          <p:cNvSpPr>
            <a:spLocks noGrp="1"/>
          </p:cNvSpPr>
          <p:nvPr>
            <p:ph idx="1"/>
          </p:nvPr>
        </p:nvSpPr>
        <p:spPr>
          <a:xfrm>
            <a:off x="407368" y="404664"/>
            <a:ext cx="3024336" cy="4137940"/>
          </a:xfrm>
        </p:spPr>
        <p:txBody>
          <a:bodyPr/>
          <a:lstStyle/>
          <a:p>
            <a:pPr marL="0" indent="0">
              <a:buClr>
                <a:schemeClr val="bg1"/>
              </a:buClr>
              <a:buNone/>
            </a:pPr>
            <a:r>
              <a:rPr lang="nl-NL" sz="1800" dirty="0"/>
              <a:t>Dit schema toont een conventionele CardAccess omgeving.</a:t>
            </a:r>
            <a:endParaRPr lang="en-US" sz="1800" dirty="0"/>
          </a:p>
          <a:p>
            <a:pPr>
              <a:buClr>
                <a:schemeClr val="bg1"/>
              </a:buClr>
            </a:pPr>
            <a:endParaRPr lang="nl-NL" sz="1200" dirty="0"/>
          </a:p>
        </p:txBody>
      </p:sp>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Hoe het werkt</a:t>
            </a:r>
          </a:p>
        </p:txBody>
      </p:sp>
      <p:pic>
        <p:nvPicPr>
          <p:cNvPr id="2" name="Afbeelding 1">
            <a:extLst>
              <a:ext uri="{FF2B5EF4-FFF2-40B4-BE49-F238E27FC236}">
                <a16:creationId xmlns:a16="http://schemas.microsoft.com/office/drawing/2014/main" id="{9C87150A-5B33-4F0C-902C-8744613EE13E}"/>
              </a:ext>
            </a:extLst>
          </p:cNvPr>
          <p:cNvPicPr>
            <a:picLocks noChangeAspect="1"/>
          </p:cNvPicPr>
          <p:nvPr/>
        </p:nvPicPr>
        <p:blipFill>
          <a:blip r:embed="rId2"/>
          <a:stretch>
            <a:fillRect/>
          </a:stretch>
        </p:blipFill>
        <p:spPr>
          <a:xfrm>
            <a:off x="3647728" y="260648"/>
            <a:ext cx="8213375" cy="4437598"/>
          </a:xfrm>
          <a:prstGeom prst="rect">
            <a:avLst/>
          </a:prstGeom>
        </p:spPr>
      </p:pic>
    </p:spTree>
    <p:extLst>
      <p:ext uri="{BB962C8B-B14F-4D97-AF65-F5344CB8AC3E}">
        <p14:creationId xmlns:p14="http://schemas.microsoft.com/office/powerpoint/2010/main" val="345461866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08FAD7F7-D27D-49B1-9AA4-E163E1C43248}"/>
              </a:ext>
            </a:extLst>
          </p:cNvPr>
          <p:cNvSpPr>
            <a:spLocks noGrp="1"/>
          </p:cNvSpPr>
          <p:nvPr>
            <p:ph idx="1"/>
          </p:nvPr>
        </p:nvSpPr>
        <p:spPr>
          <a:xfrm>
            <a:off x="407368" y="404664"/>
            <a:ext cx="3024336" cy="4137940"/>
          </a:xfrm>
        </p:spPr>
        <p:txBody>
          <a:bodyPr/>
          <a:lstStyle/>
          <a:p>
            <a:pPr marL="0" indent="0">
              <a:buClr>
                <a:schemeClr val="bg1"/>
              </a:buClr>
              <a:buNone/>
            </a:pPr>
            <a:r>
              <a:rPr lang="nl-NL" sz="1800" dirty="0"/>
              <a:t>Dit schema toont een Single-Site CardAccess omgeving.</a:t>
            </a:r>
            <a:endParaRPr lang="en-US" sz="1800" dirty="0"/>
          </a:p>
          <a:p>
            <a:pPr>
              <a:buClr>
                <a:schemeClr val="bg1"/>
              </a:buClr>
            </a:pPr>
            <a:endParaRPr lang="nl-NL" sz="1200" dirty="0"/>
          </a:p>
        </p:txBody>
      </p:sp>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Hoe het werkt</a:t>
            </a:r>
          </a:p>
        </p:txBody>
      </p:sp>
      <p:pic>
        <p:nvPicPr>
          <p:cNvPr id="3" name="Afbeelding 2">
            <a:extLst>
              <a:ext uri="{FF2B5EF4-FFF2-40B4-BE49-F238E27FC236}">
                <a16:creationId xmlns:a16="http://schemas.microsoft.com/office/drawing/2014/main" id="{DBB6C56F-2F5C-440F-A341-EA643E4889EA}"/>
              </a:ext>
            </a:extLst>
          </p:cNvPr>
          <p:cNvPicPr>
            <a:picLocks noChangeAspect="1"/>
          </p:cNvPicPr>
          <p:nvPr/>
        </p:nvPicPr>
        <p:blipFill>
          <a:blip r:embed="rId2"/>
          <a:stretch>
            <a:fillRect/>
          </a:stretch>
        </p:blipFill>
        <p:spPr>
          <a:xfrm>
            <a:off x="3575720" y="260648"/>
            <a:ext cx="4268527" cy="4474465"/>
          </a:xfrm>
          <a:prstGeom prst="rect">
            <a:avLst/>
          </a:prstGeom>
        </p:spPr>
      </p:pic>
    </p:spTree>
    <p:extLst>
      <p:ext uri="{BB962C8B-B14F-4D97-AF65-F5344CB8AC3E}">
        <p14:creationId xmlns:p14="http://schemas.microsoft.com/office/powerpoint/2010/main" val="7542248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Hoe het werkt</a:t>
            </a:r>
          </a:p>
        </p:txBody>
      </p:sp>
      <p:pic>
        <p:nvPicPr>
          <p:cNvPr id="2" name="Afbeelding 1">
            <a:extLst>
              <a:ext uri="{FF2B5EF4-FFF2-40B4-BE49-F238E27FC236}">
                <a16:creationId xmlns:a16="http://schemas.microsoft.com/office/drawing/2014/main" id="{88158CD6-CA86-4ED5-9A60-D4BE979CB600}"/>
              </a:ext>
            </a:extLst>
          </p:cNvPr>
          <p:cNvPicPr>
            <a:picLocks noChangeAspect="1"/>
          </p:cNvPicPr>
          <p:nvPr/>
        </p:nvPicPr>
        <p:blipFill>
          <a:blip r:embed="rId2"/>
          <a:stretch>
            <a:fillRect/>
          </a:stretch>
        </p:blipFill>
        <p:spPr>
          <a:xfrm>
            <a:off x="3575721" y="225071"/>
            <a:ext cx="6768752" cy="4567635"/>
          </a:xfrm>
          <a:prstGeom prst="rect">
            <a:avLst/>
          </a:prstGeom>
        </p:spPr>
      </p:pic>
      <p:sp>
        <p:nvSpPr>
          <p:cNvPr id="9" name="Tijdelijke aanduiding voor inhoud 7">
            <a:extLst>
              <a:ext uri="{FF2B5EF4-FFF2-40B4-BE49-F238E27FC236}">
                <a16:creationId xmlns:a16="http://schemas.microsoft.com/office/drawing/2014/main" id="{BD0DEA65-FB8F-4E9A-A26E-AF67FFBFBC2D}"/>
              </a:ext>
            </a:extLst>
          </p:cNvPr>
          <p:cNvSpPr txBox="1">
            <a:spLocks/>
          </p:cNvSpPr>
          <p:nvPr/>
        </p:nvSpPr>
        <p:spPr bwMode="auto">
          <a:xfrm>
            <a:off x="407368" y="404664"/>
            <a:ext cx="3024336" cy="41379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0000"/>
              </a:spcBef>
              <a:spcAft>
                <a:spcPct val="20000"/>
              </a:spcAft>
              <a:buClr>
                <a:schemeClr val="accent5"/>
              </a:buClr>
              <a:buSzPct val="110000"/>
              <a:buFont typeface="Arial" panose="020B0604020202020204" pitchFamily="34" charset="0"/>
              <a:buChar char="•"/>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20000"/>
              </a:spcAft>
              <a:buClr>
                <a:schemeClr val="accent5"/>
              </a:buClr>
              <a:buSzPct val="8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20000"/>
              </a:spcAft>
              <a:buClr>
                <a:schemeClr val="accent5"/>
              </a:buClr>
              <a:buSzPct val="11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20000"/>
              </a:spcAft>
              <a:buClr>
                <a:schemeClr val="accent5"/>
              </a:buClr>
              <a:buSzPct val="9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20000"/>
              </a:spcAft>
              <a:buClr>
                <a:schemeClr val="accent5"/>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20000"/>
              </a:spcAft>
              <a:buClr>
                <a:srgbClr val="0070B8"/>
              </a:buClr>
              <a:buChar char="»"/>
              <a:defRPr sz="2600">
                <a:solidFill>
                  <a:schemeClr val="tx1"/>
                </a:solidFill>
                <a:latin typeface="+mn-lt"/>
              </a:defRPr>
            </a:lvl6pPr>
            <a:lvl7pPr marL="2971800" indent="-228600" algn="l" rtl="0" eaLnBrk="1" fontAlgn="base" hangingPunct="1">
              <a:spcBef>
                <a:spcPct val="20000"/>
              </a:spcBef>
              <a:spcAft>
                <a:spcPct val="20000"/>
              </a:spcAft>
              <a:buClr>
                <a:srgbClr val="0070B8"/>
              </a:buClr>
              <a:buChar char="»"/>
              <a:defRPr sz="2600">
                <a:solidFill>
                  <a:schemeClr val="tx1"/>
                </a:solidFill>
                <a:latin typeface="+mn-lt"/>
              </a:defRPr>
            </a:lvl7pPr>
            <a:lvl8pPr marL="3429000" indent="-228600" algn="l" rtl="0" eaLnBrk="1" fontAlgn="base" hangingPunct="1">
              <a:spcBef>
                <a:spcPct val="20000"/>
              </a:spcBef>
              <a:spcAft>
                <a:spcPct val="20000"/>
              </a:spcAft>
              <a:buClr>
                <a:srgbClr val="0070B8"/>
              </a:buClr>
              <a:buChar char="»"/>
              <a:defRPr sz="2600">
                <a:solidFill>
                  <a:schemeClr val="tx1"/>
                </a:solidFill>
                <a:latin typeface="+mn-lt"/>
              </a:defRPr>
            </a:lvl8pPr>
            <a:lvl9pPr marL="3886200" indent="-228600" algn="l" rtl="0" eaLnBrk="1" fontAlgn="base" hangingPunct="1">
              <a:spcBef>
                <a:spcPct val="20000"/>
              </a:spcBef>
              <a:spcAft>
                <a:spcPct val="20000"/>
              </a:spcAft>
              <a:buClr>
                <a:srgbClr val="0070B8"/>
              </a:buClr>
              <a:buChar char="»"/>
              <a:defRPr sz="2600">
                <a:solidFill>
                  <a:schemeClr val="tx1"/>
                </a:solidFill>
                <a:latin typeface="+mn-lt"/>
              </a:defRPr>
            </a:lvl9pPr>
          </a:lstStyle>
          <a:p>
            <a:pPr marL="0" indent="0">
              <a:buClr>
                <a:schemeClr val="bg1"/>
              </a:buClr>
              <a:buFont typeface="Arial" panose="020B0604020202020204" pitchFamily="34" charset="0"/>
              <a:buNone/>
            </a:pPr>
            <a:r>
              <a:rPr lang="nl-NL" sz="1800" kern="0" dirty="0"/>
              <a:t>Dit schema toont een   Multi-Site CardAccess omgeving.</a:t>
            </a:r>
            <a:endParaRPr lang="en-US" sz="1800" kern="0" dirty="0"/>
          </a:p>
          <a:p>
            <a:pPr>
              <a:buClr>
                <a:schemeClr val="bg1"/>
              </a:buClr>
            </a:pPr>
            <a:endParaRPr lang="nl-NL" sz="1200" kern="0" dirty="0"/>
          </a:p>
        </p:txBody>
      </p:sp>
    </p:spTree>
    <p:extLst>
      <p:ext uri="{BB962C8B-B14F-4D97-AF65-F5344CB8AC3E}">
        <p14:creationId xmlns:p14="http://schemas.microsoft.com/office/powerpoint/2010/main" val="334581099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Hoe het werkt</a:t>
            </a:r>
          </a:p>
        </p:txBody>
      </p:sp>
      <p:pic>
        <p:nvPicPr>
          <p:cNvPr id="4" name="Afbeelding 3">
            <a:extLst>
              <a:ext uri="{FF2B5EF4-FFF2-40B4-BE49-F238E27FC236}">
                <a16:creationId xmlns:a16="http://schemas.microsoft.com/office/drawing/2014/main" id="{F01D93B5-F0FD-4C8D-9015-E0F1671AEE88}"/>
              </a:ext>
            </a:extLst>
          </p:cNvPr>
          <p:cNvPicPr>
            <a:picLocks noChangeAspect="1"/>
          </p:cNvPicPr>
          <p:nvPr/>
        </p:nvPicPr>
        <p:blipFill>
          <a:blip r:embed="rId2"/>
          <a:stretch>
            <a:fillRect/>
          </a:stretch>
        </p:blipFill>
        <p:spPr>
          <a:xfrm>
            <a:off x="3575720" y="260648"/>
            <a:ext cx="6652708" cy="4464496"/>
          </a:xfrm>
          <a:prstGeom prst="rect">
            <a:avLst/>
          </a:prstGeom>
        </p:spPr>
      </p:pic>
      <p:sp>
        <p:nvSpPr>
          <p:cNvPr id="11" name="Tijdelijke aanduiding voor inhoud 7">
            <a:extLst>
              <a:ext uri="{FF2B5EF4-FFF2-40B4-BE49-F238E27FC236}">
                <a16:creationId xmlns:a16="http://schemas.microsoft.com/office/drawing/2014/main" id="{0D792A48-DC6B-4871-8C14-6A24ED2B1589}"/>
              </a:ext>
            </a:extLst>
          </p:cNvPr>
          <p:cNvSpPr txBox="1">
            <a:spLocks/>
          </p:cNvSpPr>
          <p:nvPr/>
        </p:nvSpPr>
        <p:spPr bwMode="auto">
          <a:xfrm>
            <a:off x="407368" y="404664"/>
            <a:ext cx="3024336" cy="41379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0000"/>
              </a:spcBef>
              <a:spcAft>
                <a:spcPct val="20000"/>
              </a:spcAft>
              <a:buClr>
                <a:schemeClr val="accent5"/>
              </a:buClr>
              <a:buSzPct val="110000"/>
              <a:buFont typeface="Arial" panose="020B0604020202020204" pitchFamily="34" charset="0"/>
              <a:buChar char="•"/>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20000"/>
              </a:spcAft>
              <a:buClr>
                <a:schemeClr val="accent5"/>
              </a:buClr>
              <a:buSzPct val="8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20000"/>
              </a:spcAft>
              <a:buClr>
                <a:schemeClr val="accent5"/>
              </a:buClr>
              <a:buSzPct val="11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20000"/>
              </a:spcAft>
              <a:buClr>
                <a:schemeClr val="accent5"/>
              </a:buClr>
              <a:buSzPct val="9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20000"/>
              </a:spcAft>
              <a:buClr>
                <a:schemeClr val="accent5"/>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20000"/>
              </a:spcAft>
              <a:buClr>
                <a:srgbClr val="0070B8"/>
              </a:buClr>
              <a:buChar char="»"/>
              <a:defRPr sz="2600">
                <a:solidFill>
                  <a:schemeClr val="tx1"/>
                </a:solidFill>
                <a:latin typeface="+mn-lt"/>
              </a:defRPr>
            </a:lvl6pPr>
            <a:lvl7pPr marL="2971800" indent="-228600" algn="l" rtl="0" eaLnBrk="1" fontAlgn="base" hangingPunct="1">
              <a:spcBef>
                <a:spcPct val="20000"/>
              </a:spcBef>
              <a:spcAft>
                <a:spcPct val="20000"/>
              </a:spcAft>
              <a:buClr>
                <a:srgbClr val="0070B8"/>
              </a:buClr>
              <a:buChar char="»"/>
              <a:defRPr sz="2600">
                <a:solidFill>
                  <a:schemeClr val="tx1"/>
                </a:solidFill>
                <a:latin typeface="+mn-lt"/>
              </a:defRPr>
            </a:lvl7pPr>
            <a:lvl8pPr marL="3429000" indent="-228600" algn="l" rtl="0" eaLnBrk="1" fontAlgn="base" hangingPunct="1">
              <a:spcBef>
                <a:spcPct val="20000"/>
              </a:spcBef>
              <a:spcAft>
                <a:spcPct val="20000"/>
              </a:spcAft>
              <a:buClr>
                <a:srgbClr val="0070B8"/>
              </a:buClr>
              <a:buChar char="»"/>
              <a:defRPr sz="2600">
                <a:solidFill>
                  <a:schemeClr val="tx1"/>
                </a:solidFill>
                <a:latin typeface="+mn-lt"/>
              </a:defRPr>
            </a:lvl8pPr>
            <a:lvl9pPr marL="3886200" indent="-228600" algn="l" rtl="0" eaLnBrk="1" fontAlgn="base" hangingPunct="1">
              <a:spcBef>
                <a:spcPct val="20000"/>
              </a:spcBef>
              <a:spcAft>
                <a:spcPct val="20000"/>
              </a:spcAft>
              <a:buClr>
                <a:srgbClr val="0070B8"/>
              </a:buClr>
              <a:buChar char="»"/>
              <a:defRPr sz="2600">
                <a:solidFill>
                  <a:schemeClr val="tx1"/>
                </a:solidFill>
                <a:latin typeface="+mn-lt"/>
              </a:defRPr>
            </a:lvl9pPr>
          </a:lstStyle>
          <a:p>
            <a:pPr marL="0" indent="0">
              <a:buClr>
                <a:schemeClr val="bg1"/>
              </a:buClr>
              <a:buFont typeface="Arial" panose="020B0604020202020204" pitchFamily="34" charset="0"/>
              <a:buNone/>
            </a:pPr>
            <a:r>
              <a:rPr lang="nl-NL" sz="1800" kern="0" dirty="0"/>
              <a:t>Dit schema toont een   Multi-Site CardAccess omgeving waarbij de software en servers in een datacentrum zijn geplaatst.</a:t>
            </a:r>
          </a:p>
          <a:p>
            <a:pPr marL="0" indent="0">
              <a:buClr>
                <a:schemeClr val="bg1"/>
              </a:buClr>
              <a:buFont typeface="Arial" panose="020B0604020202020204" pitchFamily="34" charset="0"/>
              <a:buNone/>
            </a:pPr>
            <a:r>
              <a:rPr lang="nl-NL" sz="1800" kern="0" dirty="0"/>
              <a:t>De software is alleen nog via een webbrowser te benaderen.</a:t>
            </a:r>
            <a:endParaRPr lang="en-US" sz="1800" kern="0" dirty="0"/>
          </a:p>
          <a:p>
            <a:pPr>
              <a:buClr>
                <a:schemeClr val="bg1"/>
              </a:buClr>
            </a:pPr>
            <a:endParaRPr lang="nl-NL" sz="1200" kern="0" dirty="0"/>
          </a:p>
        </p:txBody>
      </p:sp>
    </p:spTree>
    <p:extLst>
      <p:ext uri="{BB962C8B-B14F-4D97-AF65-F5344CB8AC3E}">
        <p14:creationId xmlns:p14="http://schemas.microsoft.com/office/powerpoint/2010/main" val="26289339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Hoe het werkt</a:t>
            </a:r>
          </a:p>
        </p:txBody>
      </p:sp>
      <p:pic>
        <p:nvPicPr>
          <p:cNvPr id="4" name="Afbeelding 3">
            <a:extLst>
              <a:ext uri="{FF2B5EF4-FFF2-40B4-BE49-F238E27FC236}">
                <a16:creationId xmlns:a16="http://schemas.microsoft.com/office/drawing/2014/main" id="{F01D93B5-F0FD-4C8D-9015-E0F1671AEE88}"/>
              </a:ext>
            </a:extLst>
          </p:cNvPr>
          <p:cNvPicPr>
            <a:picLocks noChangeAspect="1"/>
          </p:cNvPicPr>
          <p:nvPr/>
        </p:nvPicPr>
        <p:blipFill>
          <a:blip r:embed="rId2"/>
          <a:stretch>
            <a:fillRect/>
          </a:stretch>
        </p:blipFill>
        <p:spPr>
          <a:xfrm>
            <a:off x="5187201" y="260648"/>
            <a:ext cx="2548252" cy="1710080"/>
          </a:xfrm>
          <a:prstGeom prst="rect">
            <a:avLst/>
          </a:prstGeom>
        </p:spPr>
      </p:pic>
      <p:sp>
        <p:nvSpPr>
          <p:cNvPr id="11" name="Tijdelijke aanduiding voor inhoud 7">
            <a:extLst>
              <a:ext uri="{FF2B5EF4-FFF2-40B4-BE49-F238E27FC236}">
                <a16:creationId xmlns:a16="http://schemas.microsoft.com/office/drawing/2014/main" id="{0D792A48-DC6B-4871-8C14-6A24ED2B1589}"/>
              </a:ext>
            </a:extLst>
          </p:cNvPr>
          <p:cNvSpPr txBox="1">
            <a:spLocks/>
          </p:cNvSpPr>
          <p:nvPr/>
        </p:nvSpPr>
        <p:spPr bwMode="auto">
          <a:xfrm>
            <a:off x="407368" y="404664"/>
            <a:ext cx="4608512" cy="41379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0000"/>
              </a:spcBef>
              <a:spcAft>
                <a:spcPct val="20000"/>
              </a:spcAft>
              <a:buClr>
                <a:schemeClr val="accent5"/>
              </a:buClr>
              <a:buSzPct val="110000"/>
              <a:buFont typeface="Arial" panose="020B0604020202020204" pitchFamily="34" charset="0"/>
              <a:buChar char="•"/>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20000"/>
              </a:spcAft>
              <a:buClr>
                <a:schemeClr val="accent5"/>
              </a:buClr>
              <a:buSzPct val="8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20000"/>
              </a:spcAft>
              <a:buClr>
                <a:schemeClr val="accent5"/>
              </a:buClr>
              <a:buSzPct val="11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20000"/>
              </a:spcAft>
              <a:buClr>
                <a:schemeClr val="accent5"/>
              </a:buClr>
              <a:buSzPct val="9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20000"/>
              </a:spcAft>
              <a:buClr>
                <a:schemeClr val="accent5"/>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20000"/>
              </a:spcAft>
              <a:buClr>
                <a:srgbClr val="0070B8"/>
              </a:buClr>
              <a:buChar char="»"/>
              <a:defRPr sz="2600">
                <a:solidFill>
                  <a:schemeClr val="tx1"/>
                </a:solidFill>
                <a:latin typeface="+mn-lt"/>
              </a:defRPr>
            </a:lvl6pPr>
            <a:lvl7pPr marL="2971800" indent="-228600" algn="l" rtl="0" eaLnBrk="1" fontAlgn="base" hangingPunct="1">
              <a:spcBef>
                <a:spcPct val="20000"/>
              </a:spcBef>
              <a:spcAft>
                <a:spcPct val="20000"/>
              </a:spcAft>
              <a:buClr>
                <a:srgbClr val="0070B8"/>
              </a:buClr>
              <a:buChar char="»"/>
              <a:defRPr sz="2600">
                <a:solidFill>
                  <a:schemeClr val="tx1"/>
                </a:solidFill>
                <a:latin typeface="+mn-lt"/>
              </a:defRPr>
            </a:lvl7pPr>
            <a:lvl8pPr marL="3429000" indent="-228600" algn="l" rtl="0" eaLnBrk="1" fontAlgn="base" hangingPunct="1">
              <a:spcBef>
                <a:spcPct val="20000"/>
              </a:spcBef>
              <a:spcAft>
                <a:spcPct val="20000"/>
              </a:spcAft>
              <a:buClr>
                <a:srgbClr val="0070B8"/>
              </a:buClr>
              <a:buChar char="»"/>
              <a:defRPr sz="2600">
                <a:solidFill>
                  <a:schemeClr val="tx1"/>
                </a:solidFill>
                <a:latin typeface="+mn-lt"/>
              </a:defRPr>
            </a:lvl8pPr>
            <a:lvl9pPr marL="3886200" indent="-228600" algn="l" rtl="0" eaLnBrk="1" fontAlgn="base" hangingPunct="1">
              <a:spcBef>
                <a:spcPct val="20000"/>
              </a:spcBef>
              <a:spcAft>
                <a:spcPct val="20000"/>
              </a:spcAft>
              <a:buClr>
                <a:srgbClr val="0070B8"/>
              </a:buClr>
              <a:buChar char="»"/>
              <a:defRPr sz="2600">
                <a:solidFill>
                  <a:schemeClr val="tx1"/>
                </a:solidFill>
                <a:latin typeface="+mn-lt"/>
              </a:defRPr>
            </a:lvl9pPr>
          </a:lstStyle>
          <a:p>
            <a:pPr marL="0" indent="0">
              <a:buClr>
                <a:schemeClr val="bg1"/>
              </a:buClr>
              <a:buNone/>
            </a:pPr>
            <a:r>
              <a:rPr lang="nl-NL" sz="1800" kern="0" dirty="0"/>
              <a:t>ARAS host per klant een aparte virtuele server in een Nederlands datacentrum welke voldoet aan Tier 3.</a:t>
            </a:r>
          </a:p>
          <a:p>
            <a:pPr marL="0" indent="0">
              <a:buClr>
                <a:schemeClr val="bg1"/>
              </a:buClr>
              <a:buNone/>
            </a:pPr>
            <a:r>
              <a:rPr lang="nl-NL" sz="1800" kern="0" dirty="0"/>
              <a:t>ARAS houdt deze servers 24/7 in de gaten. De installateur / eindgebruiker kan ons 24/7 bellen met vragen over de werking van deze servers.</a:t>
            </a:r>
          </a:p>
          <a:p>
            <a:pPr marL="0" indent="0">
              <a:buClr>
                <a:schemeClr val="bg1"/>
              </a:buClr>
              <a:buNone/>
            </a:pPr>
            <a:r>
              <a:rPr lang="nl-NL" sz="1800" kern="0" dirty="0"/>
              <a:t>SLA1 standaard inbegrepen</a:t>
            </a:r>
            <a:br>
              <a:rPr lang="nl-NL" sz="1800" kern="0" dirty="0"/>
            </a:br>
            <a:r>
              <a:rPr lang="nl-NL" sz="1800" kern="0" dirty="0"/>
              <a:t>De installateur / eindgebruiker kan ons tijdens kantooruren bellen met vragen over de CardAccess software. 24/7 helpdesk is tevens ook mogelijk vanaf een SLA2 contract.</a:t>
            </a:r>
          </a:p>
        </p:txBody>
      </p:sp>
      <p:pic>
        <p:nvPicPr>
          <p:cNvPr id="5" name="Afbeelding 4">
            <a:extLst>
              <a:ext uri="{FF2B5EF4-FFF2-40B4-BE49-F238E27FC236}">
                <a16:creationId xmlns:a16="http://schemas.microsoft.com/office/drawing/2014/main" id="{AA878FD6-9FB1-4700-99CE-51B93C9CD7AC}"/>
              </a:ext>
            </a:extLst>
          </p:cNvPr>
          <p:cNvPicPr>
            <a:picLocks noChangeAspect="1"/>
          </p:cNvPicPr>
          <p:nvPr/>
        </p:nvPicPr>
        <p:blipFill>
          <a:blip r:embed="rId2"/>
          <a:stretch>
            <a:fillRect/>
          </a:stretch>
        </p:blipFill>
        <p:spPr>
          <a:xfrm>
            <a:off x="6131615" y="1125034"/>
            <a:ext cx="2548252" cy="1710080"/>
          </a:xfrm>
          <a:prstGeom prst="rect">
            <a:avLst/>
          </a:prstGeom>
        </p:spPr>
      </p:pic>
      <p:pic>
        <p:nvPicPr>
          <p:cNvPr id="6" name="Afbeelding 5">
            <a:extLst>
              <a:ext uri="{FF2B5EF4-FFF2-40B4-BE49-F238E27FC236}">
                <a16:creationId xmlns:a16="http://schemas.microsoft.com/office/drawing/2014/main" id="{5C947992-D454-41DD-91A2-29660E661490}"/>
              </a:ext>
            </a:extLst>
          </p:cNvPr>
          <p:cNvPicPr>
            <a:picLocks noChangeAspect="1"/>
          </p:cNvPicPr>
          <p:nvPr/>
        </p:nvPicPr>
        <p:blipFill>
          <a:blip r:embed="rId2"/>
          <a:stretch>
            <a:fillRect/>
          </a:stretch>
        </p:blipFill>
        <p:spPr>
          <a:xfrm>
            <a:off x="7076029" y="1980074"/>
            <a:ext cx="2548252" cy="1710080"/>
          </a:xfrm>
          <a:prstGeom prst="rect">
            <a:avLst/>
          </a:prstGeom>
        </p:spPr>
      </p:pic>
      <p:pic>
        <p:nvPicPr>
          <p:cNvPr id="8" name="Afbeelding 7">
            <a:extLst>
              <a:ext uri="{FF2B5EF4-FFF2-40B4-BE49-F238E27FC236}">
                <a16:creationId xmlns:a16="http://schemas.microsoft.com/office/drawing/2014/main" id="{0C9EA4CD-59D9-489D-92F3-C8E20F8E1CA9}"/>
              </a:ext>
            </a:extLst>
          </p:cNvPr>
          <p:cNvPicPr>
            <a:picLocks noChangeAspect="1"/>
          </p:cNvPicPr>
          <p:nvPr/>
        </p:nvPicPr>
        <p:blipFill>
          <a:blip r:embed="rId2"/>
          <a:stretch>
            <a:fillRect/>
          </a:stretch>
        </p:blipFill>
        <p:spPr>
          <a:xfrm>
            <a:off x="8000429" y="2844460"/>
            <a:ext cx="2548252" cy="1710080"/>
          </a:xfrm>
          <a:prstGeom prst="rect">
            <a:avLst/>
          </a:prstGeom>
        </p:spPr>
      </p:pic>
      <p:pic>
        <p:nvPicPr>
          <p:cNvPr id="9" name="Afbeelding 8">
            <a:extLst>
              <a:ext uri="{FF2B5EF4-FFF2-40B4-BE49-F238E27FC236}">
                <a16:creationId xmlns:a16="http://schemas.microsoft.com/office/drawing/2014/main" id="{38E47FF8-23EC-44AA-87C0-67930FFBE220}"/>
              </a:ext>
            </a:extLst>
          </p:cNvPr>
          <p:cNvPicPr>
            <a:picLocks noChangeAspect="1"/>
          </p:cNvPicPr>
          <p:nvPr/>
        </p:nvPicPr>
        <p:blipFill>
          <a:blip r:embed="rId2"/>
          <a:stretch>
            <a:fillRect/>
          </a:stretch>
        </p:blipFill>
        <p:spPr>
          <a:xfrm>
            <a:off x="8948348" y="3708846"/>
            <a:ext cx="2548252" cy="1710080"/>
          </a:xfrm>
          <a:prstGeom prst="rect">
            <a:avLst/>
          </a:prstGeom>
        </p:spPr>
      </p:pic>
    </p:spTree>
    <p:extLst>
      <p:ext uri="{BB962C8B-B14F-4D97-AF65-F5344CB8AC3E}">
        <p14:creationId xmlns:p14="http://schemas.microsoft.com/office/powerpoint/2010/main" val="363983466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9C4D3359-BE6A-4B78-92E0-79DE481C05AB}"/>
              </a:ext>
            </a:extLst>
          </p:cNvPr>
          <p:cNvSpPr txBox="1">
            <a:spLocks/>
          </p:cNvSpPr>
          <p:nvPr/>
        </p:nvSpPr>
        <p:spPr bwMode="auto">
          <a:xfrm>
            <a:off x="628660" y="5013175"/>
            <a:ext cx="10275257" cy="864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800" b="1">
                <a:solidFill>
                  <a:srgbClr val="FFC000"/>
                </a:solidFill>
                <a:latin typeface="Arial" panose="020B0604020202020204" pitchFamily="34" charset="0"/>
                <a:ea typeface="+mj-ea"/>
                <a:cs typeface="Arial" panose="020B0604020202020204" pitchFamily="34" charset="0"/>
              </a:defRPr>
            </a:lvl1pPr>
            <a:lvl2pPr algn="ctr" rtl="0" eaLnBrk="1" fontAlgn="base" hangingPunct="1">
              <a:lnSpc>
                <a:spcPct val="80000"/>
              </a:lnSpc>
              <a:spcBef>
                <a:spcPct val="0"/>
              </a:spcBef>
              <a:spcAft>
                <a:spcPct val="0"/>
              </a:spcAft>
              <a:defRPr sz="4400">
                <a:solidFill>
                  <a:srgbClr val="0070B8"/>
                </a:solidFill>
                <a:latin typeface="Humanst521 BT" pitchFamily="34" charset="0"/>
              </a:defRPr>
            </a:lvl2pPr>
            <a:lvl3pPr algn="ctr" rtl="0" eaLnBrk="1" fontAlgn="base" hangingPunct="1">
              <a:lnSpc>
                <a:spcPct val="80000"/>
              </a:lnSpc>
              <a:spcBef>
                <a:spcPct val="0"/>
              </a:spcBef>
              <a:spcAft>
                <a:spcPct val="0"/>
              </a:spcAft>
              <a:defRPr sz="4400">
                <a:solidFill>
                  <a:srgbClr val="0070B8"/>
                </a:solidFill>
                <a:latin typeface="Humanst521 BT" pitchFamily="34" charset="0"/>
              </a:defRPr>
            </a:lvl3pPr>
            <a:lvl4pPr algn="ctr" rtl="0" eaLnBrk="1" fontAlgn="base" hangingPunct="1">
              <a:lnSpc>
                <a:spcPct val="80000"/>
              </a:lnSpc>
              <a:spcBef>
                <a:spcPct val="0"/>
              </a:spcBef>
              <a:spcAft>
                <a:spcPct val="0"/>
              </a:spcAft>
              <a:defRPr sz="4400">
                <a:solidFill>
                  <a:srgbClr val="0070B8"/>
                </a:solidFill>
                <a:latin typeface="Humanst521 BT" pitchFamily="34" charset="0"/>
              </a:defRPr>
            </a:lvl4pPr>
            <a:lvl5pPr algn="ctr" rtl="0" eaLnBrk="1" fontAlgn="base" hangingPunct="1">
              <a:lnSpc>
                <a:spcPct val="80000"/>
              </a:lnSpc>
              <a:spcBef>
                <a:spcPct val="0"/>
              </a:spcBef>
              <a:spcAft>
                <a:spcPct val="0"/>
              </a:spcAft>
              <a:defRPr sz="4400">
                <a:solidFill>
                  <a:srgbClr val="0070B8"/>
                </a:solidFill>
                <a:latin typeface="Humanst521 BT" pitchFamily="34" charset="0"/>
              </a:defRPr>
            </a:lvl5pPr>
            <a:lvl6pPr marL="457200" algn="ctr" rtl="0" eaLnBrk="1" fontAlgn="base" hangingPunct="1">
              <a:lnSpc>
                <a:spcPct val="80000"/>
              </a:lnSpc>
              <a:spcBef>
                <a:spcPct val="0"/>
              </a:spcBef>
              <a:spcAft>
                <a:spcPct val="0"/>
              </a:spcAft>
              <a:defRPr sz="4400">
                <a:solidFill>
                  <a:srgbClr val="0070B8"/>
                </a:solidFill>
                <a:latin typeface="Humanst521 BT" pitchFamily="34" charset="0"/>
              </a:defRPr>
            </a:lvl6pPr>
            <a:lvl7pPr marL="914400" algn="ctr" rtl="0" eaLnBrk="1" fontAlgn="base" hangingPunct="1">
              <a:lnSpc>
                <a:spcPct val="80000"/>
              </a:lnSpc>
              <a:spcBef>
                <a:spcPct val="0"/>
              </a:spcBef>
              <a:spcAft>
                <a:spcPct val="0"/>
              </a:spcAft>
              <a:defRPr sz="4400">
                <a:solidFill>
                  <a:srgbClr val="0070B8"/>
                </a:solidFill>
                <a:latin typeface="Humanst521 BT" pitchFamily="34" charset="0"/>
              </a:defRPr>
            </a:lvl7pPr>
            <a:lvl8pPr marL="1371600" algn="ctr" rtl="0" eaLnBrk="1" fontAlgn="base" hangingPunct="1">
              <a:lnSpc>
                <a:spcPct val="80000"/>
              </a:lnSpc>
              <a:spcBef>
                <a:spcPct val="0"/>
              </a:spcBef>
              <a:spcAft>
                <a:spcPct val="0"/>
              </a:spcAft>
              <a:defRPr sz="4400">
                <a:solidFill>
                  <a:srgbClr val="0070B8"/>
                </a:solidFill>
                <a:latin typeface="Humanst521 BT" pitchFamily="34" charset="0"/>
              </a:defRPr>
            </a:lvl8pPr>
            <a:lvl9pPr marL="1828800" algn="ctr" rtl="0" eaLnBrk="1" fontAlgn="base" hangingPunct="1">
              <a:lnSpc>
                <a:spcPct val="80000"/>
              </a:lnSpc>
              <a:spcBef>
                <a:spcPct val="0"/>
              </a:spcBef>
              <a:spcAft>
                <a:spcPct val="0"/>
              </a:spcAft>
              <a:defRPr sz="4400">
                <a:solidFill>
                  <a:srgbClr val="0070B8"/>
                </a:solidFill>
                <a:latin typeface="Humanst521 BT" pitchFamily="34" charset="0"/>
              </a:defRPr>
            </a:lvl9pPr>
          </a:lstStyle>
          <a:p>
            <a:r>
              <a:rPr lang="nl-NL" kern="0" dirty="0"/>
              <a:t>Specificaties</a:t>
            </a:r>
          </a:p>
        </p:txBody>
      </p:sp>
      <p:sp>
        <p:nvSpPr>
          <p:cNvPr id="11" name="Tijdelijke aanduiding voor inhoud 7">
            <a:extLst>
              <a:ext uri="{FF2B5EF4-FFF2-40B4-BE49-F238E27FC236}">
                <a16:creationId xmlns:a16="http://schemas.microsoft.com/office/drawing/2014/main" id="{0D792A48-DC6B-4871-8C14-6A24ED2B1589}"/>
              </a:ext>
            </a:extLst>
          </p:cNvPr>
          <p:cNvSpPr txBox="1">
            <a:spLocks/>
          </p:cNvSpPr>
          <p:nvPr/>
        </p:nvSpPr>
        <p:spPr bwMode="auto">
          <a:xfrm>
            <a:off x="407368" y="404664"/>
            <a:ext cx="11233248" cy="41379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0000"/>
              </a:spcBef>
              <a:spcAft>
                <a:spcPct val="20000"/>
              </a:spcAft>
              <a:buClr>
                <a:schemeClr val="accent5"/>
              </a:buClr>
              <a:buSzPct val="110000"/>
              <a:buFont typeface="Arial" panose="020B0604020202020204" pitchFamily="34" charset="0"/>
              <a:buChar char="•"/>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20000"/>
              </a:spcAft>
              <a:buClr>
                <a:schemeClr val="accent5"/>
              </a:buClr>
              <a:buSzPct val="8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20000"/>
              </a:spcAft>
              <a:buClr>
                <a:schemeClr val="accent5"/>
              </a:buClr>
              <a:buSzPct val="11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20000"/>
              </a:spcAft>
              <a:buClr>
                <a:schemeClr val="accent5"/>
              </a:buClr>
              <a:buSzPct val="9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20000"/>
              </a:spcAft>
              <a:buClr>
                <a:schemeClr val="accent5"/>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20000"/>
              </a:spcAft>
              <a:buClr>
                <a:srgbClr val="0070B8"/>
              </a:buClr>
              <a:buChar char="»"/>
              <a:defRPr sz="2600">
                <a:solidFill>
                  <a:schemeClr val="tx1"/>
                </a:solidFill>
                <a:latin typeface="+mn-lt"/>
              </a:defRPr>
            </a:lvl6pPr>
            <a:lvl7pPr marL="2971800" indent="-228600" algn="l" rtl="0" eaLnBrk="1" fontAlgn="base" hangingPunct="1">
              <a:spcBef>
                <a:spcPct val="20000"/>
              </a:spcBef>
              <a:spcAft>
                <a:spcPct val="20000"/>
              </a:spcAft>
              <a:buClr>
                <a:srgbClr val="0070B8"/>
              </a:buClr>
              <a:buChar char="»"/>
              <a:defRPr sz="2600">
                <a:solidFill>
                  <a:schemeClr val="tx1"/>
                </a:solidFill>
                <a:latin typeface="+mn-lt"/>
              </a:defRPr>
            </a:lvl7pPr>
            <a:lvl8pPr marL="3429000" indent="-228600" algn="l" rtl="0" eaLnBrk="1" fontAlgn="base" hangingPunct="1">
              <a:spcBef>
                <a:spcPct val="20000"/>
              </a:spcBef>
              <a:spcAft>
                <a:spcPct val="20000"/>
              </a:spcAft>
              <a:buClr>
                <a:srgbClr val="0070B8"/>
              </a:buClr>
              <a:buChar char="»"/>
              <a:defRPr sz="2600">
                <a:solidFill>
                  <a:schemeClr val="tx1"/>
                </a:solidFill>
                <a:latin typeface="+mn-lt"/>
              </a:defRPr>
            </a:lvl8pPr>
            <a:lvl9pPr marL="3886200" indent="-228600" algn="l" rtl="0" eaLnBrk="1" fontAlgn="base" hangingPunct="1">
              <a:spcBef>
                <a:spcPct val="20000"/>
              </a:spcBef>
              <a:spcAft>
                <a:spcPct val="20000"/>
              </a:spcAft>
              <a:buClr>
                <a:srgbClr val="0070B8"/>
              </a:buClr>
              <a:buChar char="»"/>
              <a:defRPr sz="2600">
                <a:solidFill>
                  <a:schemeClr val="tx1"/>
                </a:solidFill>
                <a:latin typeface="+mn-lt"/>
              </a:defRPr>
            </a:lvl9pPr>
          </a:lstStyle>
          <a:p>
            <a:pPr marL="0" indent="0">
              <a:buNone/>
            </a:pPr>
            <a:r>
              <a:rPr lang="nl-NL" b="1" dirty="0"/>
              <a:t>Specificaties CardAccess Cloud</a:t>
            </a:r>
            <a:endParaRPr lang="nl-NL" dirty="0"/>
          </a:p>
          <a:p>
            <a:r>
              <a:rPr lang="nl-NL" sz="2000" dirty="0"/>
              <a:t>De CardAccess Cloudservers worden gehost in een Nederlands datacentrum. Dit datacentrum voldoet aan de norm TIER 3 wat betekent dat de beschikbaarheid 99,982% bedraagt en de downtime 1.6 uur.</a:t>
            </a:r>
          </a:p>
          <a:p>
            <a:r>
              <a:rPr lang="nl-NL" sz="2000" dirty="0"/>
              <a:t>Het datacentrum is ISO/IEC 27001 gecertificeerd. </a:t>
            </a:r>
          </a:p>
        </p:txBody>
      </p:sp>
    </p:spTree>
    <p:extLst>
      <p:ext uri="{BB962C8B-B14F-4D97-AF65-F5344CB8AC3E}">
        <p14:creationId xmlns:p14="http://schemas.microsoft.com/office/powerpoint/2010/main" val="349055453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ARAS_presentatiesjabloon2011">
  <a:themeElements>
    <a:clrScheme name="Grijswaarden">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angepast 2">
      <a:majorFont>
        <a:latin typeface="Humanst521 BT"/>
        <a:ea typeface=""/>
        <a:cs typeface=""/>
      </a:majorFont>
      <a:minorFont>
        <a:latin typeface="Humanst521 B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txDef>
      <a:spPr bwMode="auto">
        <a:noFill/>
        <a:ln w="9525">
          <a:noFill/>
          <a:miter lim="800000"/>
          <a:headEnd/>
          <a:tailEnd/>
        </a:ln>
      </a:spPr>
      <a:bodyPr vert="horz" wrap="square" lIns="91440" tIns="45720" rIns="91440" bIns="45720" numCol="1" anchor="t" anchorCtr="0" compatLnSpc="1">
        <a:prstTxWarp prst="textNoShape">
          <a:avLst/>
        </a:prstTxWarp>
      </a:bodyPr>
      <a:lstStyle>
        <a:defPPr>
          <a:lnSpc>
            <a:spcPct val="150000"/>
          </a:lnSpc>
          <a:buClr>
            <a:srgbClr val="0070B8"/>
          </a:buClr>
          <a:buFont typeface="Arial" pitchFamily="34" charset="0"/>
          <a:buChar char="•"/>
          <a:defRPr sz="2800" dirty="0" smtClean="0">
            <a:latin typeface="+mn-lt"/>
          </a:defRPr>
        </a:defPPr>
      </a:lstStyle>
    </a:txDef>
  </a:objectDefaults>
  <a:extraClrSchemeLst>
    <a:extraClrScheme>
      <a:clrScheme name="Office-thema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Office-thema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Office-th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70B8"/>
        </a:dk2>
        <a:lt2>
          <a:srgbClr val="5F5F5F"/>
        </a:lt2>
        <a:accent1>
          <a:srgbClr val="0070B8"/>
        </a:accent1>
        <a:accent2>
          <a:srgbClr val="0070B8"/>
        </a:accent2>
        <a:accent3>
          <a:srgbClr val="FFFFFF"/>
        </a:accent3>
        <a:accent4>
          <a:srgbClr val="000000"/>
        </a:accent4>
        <a:accent5>
          <a:srgbClr val="AABBD8"/>
        </a:accent5>
        <a:accent6>
          <a:srgbClr val="0065A6"/>
        </a:accent6>
        <a:hlink>
          <a:srgbClr val="CCCCFF"/>
        </a:hlink>
        <a:folHlink>
          <a:srgbClr val="CC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1636</TotalTime>
  <Words>1082</Words>
  <Application>Microsoft Office PowerPoint</Application>
  <PresentationFormat>Breedbeeld</PresentationFormat>
  <Paragraphs>105</Paragraphs>
  <Slides>21</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Humanst521 BT</vt:lpstr>
      <vt:lpstr>Times New Roman</vt:lpstr>
      <vt:lpstr>ARAS_presentatiesjabloon2011</vt:lpstr>
      <vt:lpstr>Webinar CA4000 Cloud / ACaaS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Aras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guidance</dc:creator>
  <cp:lastModifiedBy>Jean Paul van Daelen</cp:lastModifiedBy>
  <cp:revision>154</cp:revision>
  <cp:lastPrinted>1601-01-01T00:00:00Z</cp:lastPrinted>
  <dcterms:created xsi:type="dcterms:W3CDTF">2011-08-16T09:02:43Z</dcterms:created>
  <dcterms:modified xsi:type="dcterms:W3CDTF">2020-04-09T13:27:57Z</dcterms:modified>
</cp:coreProperties>
</file>