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95" r:id="rId2"/>
    <p:sldId id="428" r:id="rId3"/>
    <p:sldId id="417" r:id="rId4"/>
    <p:sldId id="419" r:id="rId5"/>
    <p:sldId id="433" r:id="rId6"/>
    <p:sldId id="422" r:id="rId7"/>
    <p:sldId id="427" r:id="rId8"/>
    <p:sldId id="425" r:id="rId9"/>
    <p:sldId id="290" r:id="rId10"/>
    <p:sldId id="434" r:id="rId11"/>
    <p:sldId id="372" r:id="rId12"/>
    <p:sldId id="375" r:id="rId13"/>
    <p:sldId id="376" r:id="rId14"/>
    <p:sldId id="378" r:id="rId15"/>
    <p:sldId id="413" r:id="rId16"/>
    <p:sldId id="416" r:id="rId17"/>
    <p:sldId id="403" r:id="rId18"/>
    <p:sldId id="408" r:id="rId19"/>
    <p:sldId id="424" r:id="rId20"/>
    <p:sldId id="420" r:id="rId21"/>
    <p:sldId id="421" r:id="rId22"/>
    <p:sldId id="430" r:id="rId23"/>
    <p:sldId id="431" r:id="rId24"/>
    <p:sldId id="380" r:id="rId25"/>
    <p:sldId id="436" r:id="rId26"/>
    <p:sldId id="435" r:id="rId27"/>
    <p:sldId id="429" r:id="rId28"/>
    <p:sldId id="371" r:id="rId29"/>
  </p:sldIdLst>
  <p:sldSz cx="12192000" cy="6858000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800"/>
    <a:srgbClr val="007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420" autoAdjust="0"/>
  </p:normalViewPr>
  <p:slideViewPr>
    <p:cSldViewPr>
      <p:cViewPr varScale="1">
        <p:scale>
          <a:sx n="70" d="100"/>
          <a:sy n="70" d="100"/>
        </p:scale>
        <p:origin x="211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>
              <a:latin typeface="Arial" panose="020B0604020202020204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8C2E3-334D-4F23-AF4C-F0C0017F2A53}" type="datetimeFigureOut">
              <a:rPr lang="nl-NL" smtClean="0">
                <a:latin typeface="Arial" panose="020B0604020202020204" pitchFamily="34" charset="0"/>
              </a:rPr>
              <a:t>16-04-20</a:t>
            </a:fld>
            <a:endParaRPr lang="nl-NL" dirty="0">
              <a:latin typeface="Arial" panose="020B0604020202020204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>
              <a:latin typeface="Arial" panose="020B0604020202020204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13E46-6A1C-4158-9F5B-F37FA8E8E7E5}" type="slidenum">
              <a:rPr lang="nl-NL" smtClean="0">
                <a:latin typeface="Arial" panose="020B0604020202020204" pitchFamily="34" charset="0"/>
              </a:rPr>
              <a:t>‹nr.›</a:t>
            </a:fld>
            <a:endParaRPr lang="nl-N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33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218DAD8-4507-4037-B06A-101BBEE525DD}" type="datetimeFigureOut">
              <a:rPr lang="nl-NL" smtClean="0"/>
              <a:pPr/>
              <a:t>16-04-20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F22FCC9-F88A-45B9-AF4C-E2C94D4F4F1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773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SLECHT </a:t>
            </a:r>
            <a:r>
              <a:rPr lang="nl-NL" dirty="0" err="1"/>
              <a:t>COmmercieel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CC9-F88A-45B9-AF4C-E2C94D4F4F1C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395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2FCC9-F88A-45B9-AF4C-E2C94D4F4F1C}" type="slidenum">
              <a:rPr lang="nl-NL" smtClean="0"/>
              <a:pPr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879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60" y="5013175"/>
            <a:ext cx="10275257" cy="864097"/>
          </a:xfrm>
        </p:spPr>
        <p:txBody>
          <a:bodyPr anchor="ctr"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5" name="Afbeelding 4" descr="Afbeelding met tekst, klok&#10;&#10;Automatisch gegenereerde beschrijving">
            <a:extLst>
              <a:ext uri="{FF2B5EF4-FFF2-40B4-BE49-F238E27FC236}">
                <a16:creationId xmlns:a16="http://schemas.microsoft.com/office/drawing/2014/main" id="{DFD3963A-6733-4123-BD2A-22241ECD1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5" y="6472636"/>
            <a:ext cx="1300382" cy="24130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 descr="Afbeelding met tekst, klok&#10;&#10;Automatisch gegenereerde beschrijving">
            <a:extLst>
              <a:ext uri="{FF2B5EF4-FFF2-40B4-BE49-F238E27FC236}">
                <a16:creationId xmlns:a16="http://schemas.microsoft.com/office/drawing/2014/main" id="{CD954F17-CE39-4B63-A39A-F2298C47B6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5" y="6472636"/>
            <a:ext cx="1300382" cy="2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7033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F3990E2-9780-426F-9D58-2655AB2E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653136"/>
            <a:ext cx="10275257" cy="864096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5013176"/>
            <a:ext cx="1027525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het opmaakprofiel van de modeltitel te bewerken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376" y="476672"/>
            <a:ext cx="1130525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modeltekst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691" r:id="rId3"/>
  </p:sldLayoutIdLst>
  <p:transition>
    <p:fade thruBlk="1"/>
  </p:transition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FFC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070B8"/>
          </a:solidFill>
          <a:latin typeface="Humanst521 BT" pitchFamily="34" charset="0"/>
        </a:defRPr>
      </a:lvl2pPr>
      <a:lvl3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070B8"/>
          </a:solidFill>
          <a:latin typeface="Humanst521 BT" pitchFamily="34" charset="0"/>
        </a:defRPr>
      </a:lvl3pPr>
      <a:lvl4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070B8"/>
          </a:solidFill>
          <a:latin typeface="Humanst521 BT" pitchFamily="34" charset="0"/>
        </a:defRPr>
      </a:lvl4pPr>
      <a:lvl5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070B8"/>
          </a:solidFill>
          <a:latin typeface="Humanst521 BT" pitchFamily="34" charset="0"/>
        </a:defRPr>
      </a:lvl5pPr>
      <a:lvl6pPr marL="4572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070B8"/>
          </a:solidFill>
          <a:latin typeface="Humanst521 BT" pitchFamily="34" charset="0"/>
        </a:defRPr>
      </a:lvl6pPr>
      <a:lvl7pPr marL="9144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070B8"/>
          </a:solidFill>
          <a:latin typeface="Humanst521 BT" pitchFamily="34" charset="0"/>
        </a:defRPr>
      </a:lvl7pPr>
      <a:lvl8pPr marL="13716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070B8"/>
          </a:solidFill>
          <a:latin typeface="Humanst521 BT" pitchFamily="34" charset="0"/>
        </a:defRPr>
      </a:lvl8pPr>
      <a:lvl9pPr marL="18288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070B8"/>
          </a:solidFill>
          <a:latin typeface="Humanst521 BT" pitchFamily="34" charset="0"/>
        </a:defRPr>
      </a:lvl9pPr>
    </p:titleStyle>
    <p:bodyStyle>
      <a:lvl1pPr marL="342900" indent="-342900" algn="l" rtl="0" eaLnBrk="1" fontAlgn="base" hangingPunct="1">
        <a:spcBef>
          <a:spcPct val="30000"/>
        </a:spcBef>
        <a:spcAft>
          <a:spcPct val="20000"/>
        </a:spcAft>
        <a:buClr>
          <a:schemeClr val="accent5"/>
        </a:buClr>
        <a:buSzPct val="110000"/>
        <a:buFont typeface="Arial" panose="020B0604020202020204" pitchFamily="34" charset="0"/>
        <a:buChar char="•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20000"/>
        </a:spcAft>
        <a:buClr>
          <a:schemeClr val="accent5"/>
        </a:buClr>
        <a:buSzPct val="80000"/>
        <a:buFont typeface="Arial" panose="020B0604020202020204" pitchFamily="34" charset="0"/>
        <a:buChar char="•"/>
        <a:defRPr sz="2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20000"/>
        </a:spcAft>
        <a:buClr>
          <a:schemeClr val="accent5"/>
        </a:buClr>
        <a:buSzPct val="110000"/>
        <a:buFont typeface="Arial" panose="020B0604020202020204" pitchFamily="34" charset="0"/>
        <a:buChar char="•"/>
        <a:defRPr sz="2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20000"/>
        </a:spcAft>
        <a:buClr>
          <a:schemeClr val="accent5"/>
        </a:buClr>
        <a:buSzPct val="90000"/>
        <a:buFont typeface="Arial" panose="020B0604020202020204" pitchFamily="34" charset="0"/>
        <a:buChar char="•"/>
        <a:defRPr sz="2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20000"/>
        </a:spcAft>
        <a:buClr>
          <a:schemeClr val="accent5"/>
        </a:buClr>
        <a:buFont typeface="Arial" panose="020B0604020202020204" pitchFamily="34" charset="0"/>
        <a:buChar char="•"/>
        <a:defRPr sz="2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20000"/>
        </a:spcAft>
        <a:buClr>
          <a:srgbClr val="0070B8"/>
        </a:buClr>
        <a:buChar char="»"/>
        <a:defRPr sz="2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20000"/>
        </a:spcAft>
        <a:buClr>
          <a:srgbClr val="0070B8"/>
        </a:buClr>
        <a:buChar char="»"/>
        <a:defRPr sz="2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20000"/>
        </a:spcAft>
        <a:buClr>
          <a:srgbClr val="0070B8"/>
        </a:buClr>
        <a:buChar char="»"/>
        <a:defRPr sz="2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20000"/>
        </a:spcAft>
        <a:buClr>
          <a:srgbClr val="0070B8"/>
        </a:buClr>
        <a:buChar char="»"/>
        <a:defRPr sz="26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jeanpaul.vandaelen@aras.n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2E819C0-D441-46BB-9AFA-F042C7C4A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Webinar Phera toegangscontrole basis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644A7E1-AD5D-4678-BB7A-07F374A58D3F}"/>
              </a:ext>
            </a:extLst>
          </p:cNvPr>
          <p:cNvSpPr txBox="1"/>
          <p:nvPr/>
        </p:nvSpPr>
        <p:spPr bwMode="auto">
          <a:xfrm>
            <a:off x="9972865" y="332656"/>
            <a:ext cx="208823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70B8"/>
              </a:buClr>
              <a:buFont typeface="Arial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Humanst521 BT"/>
                <a:cs typeface="Arial" panose="020B0604020202020204" pitchFamily="34" charset="0"/>
              </a:rPr>
              <a:t>In alle opzichten toegankelijk</a:t>
            </a:r>
          </a:p>
        </p:txBody>
      </p:sp>
    </p:spTree>
    <p:extLst>
      <p:ext uri="{BB962C8B-B14F-4D97-AF65-F5344CB8AC3E}">
        <p14:creationId xmlns:p14="http://schemas.microsoft.com/office/powerpoint/2010/main" val="3555903864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6">
            <a:extLst>
              <a:ext uri="{FF2B5EF4-FFF2-40B4-BE49-F238E27FC236}">
                <a16:creationId xmlns:a16="http://schemas.microsoft.com/office/drawing/2014/main" id="{1CB87DAE-ACC3-4CFA-943B-FFFD608A9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60" y="5013175"/>
            <a:ext cx="10275257" cy="864097"/>
          </a:xfrm>
        </p:spPr>
        <p:txBody>
          <a:bodyPr/>
          <a:lstStyle/>
          <a:p>
            <a:r>
              <a:rPr lang="nl-NL" dirty="0">
                <a:latin typeface="Humanst521 BT"/>
              </a:rPr>
              <a:t>Deurcontroller</a:t>
            </a:r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87646879-0C08-43AA-B044-EB438B1C3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4536504" cy="4392488"/>
          </a:xfrm>
        </p:spPr>
        <p:txBody>
          <a:bodyPr/>
          <a:lstStyle/>
          <a:p>
            <a:r>
              <a:rPr lang="nl-BE" sz="2000" b="1" dirty="0">
                <a:solidFill>
                  <a:srgbClr val="F18800"/>
                </a:solidFill>
                <a:latin typeface="Humanst521 BT"/>
              </a:rPr>
              <a:t>Deurcontroller</a:t>
            </a:r>
            <a:endParaRPr lang="nl-BE" sz="2000" dirty="0">
              <a:solidFill>
                <a:srgbClr val="F18800"/>
              </a:solidFill>
              <a:latin typeface="Humanst521 BT"/>
            </a:endParaRPr>
          </a:p>
          <a:p>
            <a:r>
              <a:rPr lang="nl-BE" sz="1800" dirty="0">
                <a:latin typeface="Humanst521 BT"/>
              </a:rPr>
              <a:t>Aanmelden van de controller op het netwerk: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BE" sz="1800" dirty="0">
                <a:latin typeface="Humanst521 BT"/>
              </a:rPr>
              <a:t>Indien gebruik wordt gemaakt van de Cloud d.m.v. de Phera App of de Phera configuratietool.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BE" sz="1800" dirty="0">
                <a:latin typeface="Humanst521 BT"/>
              </a:rPr>
              <a:t>Indien gebruik wordt gemaakt van losse Phera software via de functie genaamd ‘Discover’ (BRC jumper)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BE" sz="1800" dirty="0">
                <a:latin typeface="Humanst521 BT"/>
              </a:rPr>
              <a:t>Als het paneel zich bevindt in een andere Broadcast dan via de Phera configuratietool.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EF043F6-06B0-4ACE-94BE-EA828F5F9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922" y="1950308"/>
            <a:ext cx="3365099" cy="101550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117153D-9A80-40C4-940E-57D50731B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635" y="672623"/>
            <a:ext cx="1299343" cy="23267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1BDCD54-2614-4A1E-8BDE-479B92D90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3195304"/>
            <a:ext cx="7060297" cy="141592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67154235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9761081C-368C-4A49-8078-282A07666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343696"/>
            <a:ext cx="189649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ACD044CD-CBB9-414C-A2EC-77570A9E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Kaartlezers met NFC/Bluetooth</a:t>
            </a:r>
            <a:r>
              <a:rPr lang="nl-BE" dirty="0">
                <a:latin typeface="Humanst521 BT"/>
              </a:rPr>
              <a:t> </a:t>
            </a:r>
            <a:endParaRPr lang="nl-NL" dirty="0">
              <a:latin typeface="Humanst521 BT"/>
            </a:endParaRPr>
          </a:p>
        </p:txBody>
      </p:sp>
      <p:sp>
        <p:nvSpPr>
          <p:cNvPr id="20" name="Tijdelijke aanduiding voor inhoud 19">
            <a:extLst>
              <a:ext uri="{FF2B5EF4-FFF2-40B4-BE49-F238E27FC236}">
                <a16:creationId xmlns:a16="http://schemas.microsoft.com/office/drawing/2014/main" id="{AE4AA8FB-3522-439B-88FA-4A825E722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3" y="188640"/>
            <a:ext cx="5792203" cy="4564380"/>
          </a:xfrm>
        </p:spPr>
        <p:txBody>
          <a:bodyPr/>
          <a:lstStyle/>
          <a:p>
            <a:pPr marL="0" indent="0">
              <a:buNone/>
            </a:pPr>
            <a:r>
              <a:rPr lang="nl-BE" sz="2000" b="1" dirty="0">
                <a:solidFill>
                  <a:srgbClr val="EF6C23"/>
                </a:solidFill>
                <a:latin typeface="Humanst521 BT"/>
                <a:ea typeface="Times New Roman" panose="02020603050405020304" pitchFamily="18" charset="0"/>
                <a:cs typeface="Calibri" panose="020F0502020204030204" pitchFamily="34" charset="0"/>
              </a:rPr>
              <a:t>Kaartlezers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nl-BE" sz="1800" kern="1200" dirty="0">
                <a:latin typeface="Humanst521 BT"/>
                <a:ea typeface="Times New Roman" panose="02020603050405020304" pitchFamily="18" charset="0"/>
                <a:cs typeface="Calibri" panose="020F0502020204030204" pitchFamily="34" charset="0"/>
              </a:rPr>
              <a:t>Leesbereik: tot 5 cm (afhankelijk van type tag) Via bluetooth tot 10 meter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nl-BE" sz="1800" kern="1200" dirty="0">
                <a:latin typeface="Humanst521 BT"/>
                <a:ea typeface="Times New Roman" panose="02020603050405020304" pitchFamily="18" charset="0"/>
                <a:cs typeface="Calibri" panose="020F0502020204030204" pitchFamily="34" charset="0"/>
              </a:rPr>
              <a:t>Geschikt voor binnen- en buitentoepassing IP65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nl-BE" sz="1800" kern="1200" dirty="0">
                <a:latin typeface="Humanst521 BT"/>
                <a:ea typeface="Times New Roman" panose="02020603050405020304" pitchFamily="18" charset="0"/>
                <a:cs typeface="Calibri" panose="020F0502020204030204" pitchFamily="34" charset="0"/>
              </a:rPr>
              <a:t>Ideaal voor montage op deurstijl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nl-BE" sz="1800" kern="1200" dirty="0">
                <a:latin typeface="Humanst521 BT"/>
                <a:ea typeface="Times New Roman" panose="02020603050405020304" pitchFamily="18" charset="0"/>
                <a:cs typeface="Calibri" panose="020F0502020204030204" pitchFamily="34" charset="0"/>
              </a:rPr>
              <a:t>Wieganduitgang: 42 bit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nl-BE" sz="1800" kern="1200" dirty="0">
                <a:latin typeface="Humanst521 BT"/>
                <a:ea typeface="Times New Roman" panose="02020603050405020304" pitchFamily="18" charset="0"/>
                <a:cs typeface="Calibri" panose="020F0502020204030204" pitchFamily="34" charset="0"/>
              </a:rPr>
              <a:t>Leestechnologie: 2Crypt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nl-BE" sz="1800" kern="1200" dirty="0">
                <a:latin typeface="Humanst521 BT"/>
                <a:ea typeface="Times New Roman" panose="02020603050405020304" pitchFamily="18" charset="0"/>
                <a:cs typeface="Calibri" panose="020F0502020204030204" pitchFamily="34" charset="0"/>
              </a:rPr>
              <a:t>Werkt met kaarten en druppels. Via Mobile telefoon (NFC en/of Bluetooth)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nl-BE" sz="1800" kern="1200" dirty="0" err="1">
                <a:latin typeface="Humanst521 BT"/>
                <a:ea typeface="Times New Roman" panose="02020603050405020304" pitchFamily="18" charset="0"/>
                <a:cs typeface="Calibri" panose="020F0502020204030204" pitchFamily="34" charset="0"/>
              </a:rPr>
              <a:t>Multicolor</a:t>
            </a:r>
            <a:r>
              <a:rPr lang="nl-BE" sz="1800" kern="1200" dirty="0">
                <a:latin typeface="Humanst521 BT"/>
                <a:ea typeface="Times New Roman" panose="02020603050405020304" pitchFamily="18" charset="0"/>
                <a:cs typeface="Calibri" panose="020F0502020204030204" pitchFamily="34" charset="0"/>
              </a:rPr>
              <a:t> LED en geluidssignaal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nl-BE" sz="1800" kern="1200" dirty="0">
                <a:latin typeface="Humanst521 BT"/>
                <a:ea typeface="Times New Roman" panose="02020603050405020304" pitchFamily="18" charset="0"/>
                <a:cs typeface="Calibri" panose="020F0502020204030204" pitchFamily="34" charset="0"/>
              </a:rPr>
              <a:t>Incl. aangegoten kabel van 2.5 meter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F8CCCE-AEA7-47F4-8169-1365D05CA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64" y="990528"/>
            <a:ext cx="1896491" cy="262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89B594E-B5C0-4911-A8E3-C82A5E526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464" y="1159845"/>
            <a:ext cx="201217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jdelijke aanduiding voor inhoud 1">
            <a:extLst>
              <a:ext uri="{FF2B5EF4-FFF2-40B4-BE49-F238E27FC236}">
                <a16:creationId xmlns:a16="http://schemas.microsoft.com/office/drawing/2014/main" id="{C9563DFC-C3C5-4088-B63E-9CBE47C7F862}"/>
              </a:ext>
            </a:extLst>
          </p:cNvPr>
          <p:cNvSpPr txBox="1">
            <a:spLocks/>
          </p:cNvSpPr>
          <p:nvPr/>
        </p:nvSpPr>
        <p:spPr bwMode="auto">
          <a:xfrm>
            <a:off x="5381736" y="3974916"/>
            <a:ext cx="2154424" cy="53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30000"/>
              </a:spcBef>
              <a:spcAft>
                <a:spcPct val="20000"/>
              </a:spcAft>
              <a:buClr>
                <a:schemeClr val="accent5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BE" sz="1800" b="1" kern="0" dirty="0">
                <a:solidFill>
                  <a:srgbClr val="F18800"/>
                </a:solidFill>
                <a:latin typeface="Humanst521 BT"/>
              </a:rPr>
              <a:t>PH-2CB</a:t>
            </a:r>
          </a:p>
        </p:txBody>
      </p:sp>
      <p:sp>
        <p:nvSpPr>
          <p:cNvPr id="9" name="Tijdelijke aanduiding voor inhoud 1">
            <a:extLst>
              <a:ext uri="{FF2B5EF4-FFF2-40B4-BE49-F238E27FC236}">
                <a16:creationId xmlns:a16="http://schemas.microsoft.com/office/drawing/2014/main" id="{31BC870B-1FB2-4286-9AA7-4368E53280E8}"/>
              </a:ext>
            </a:extLst>
          </p:cNvPr>
          <p:cNvSpPr txBox="1">
            <a:spLocks/>
          </p:cNvSpPr>
          <p:nvPr/>
        </p:nvSpPr>
        <p:spPr bwMode="auto">
          <a:xfrm>
            <a:off x="7533480" y="3964018"/>
            <a:ext cx="2154424" cy="53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30000"/>
              </a:spcBef>
              <a:spcAft>
                <a:spcPct val="20000"/>
              </a:spcAft>
              <a:buClr>
                <a:schemeClr val="accent5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BE" sz="1800" b="1" kern="0" dirty="0">
                <a:solidFill>
                  <a:srgbClr val="F18800"/>
                </a:solidFill>
                <a:latin typeface="Humanst521 BT"/>
              </a:rPr>
              <a:t>PH-2CPINB</a:t>
            </a:r>
          </a:p>
        </p:txBody>
      </p:sp>
      <p:sp>
        <p:nvSpPr>
          <p:cNvPr id="10" name="Tijdelijke aanduiding voor inhoud 1">
            <a:extLst>
              <a:ext uri="{FF2B5EF4-FFF2-40B4-BE49-F238E27FC236}">
                <a16:creationId xmlns:a16="http://schemas.microsoft.com/office/drawing/2014/main" id="{6FB31161-06AA-44DF-B171-A23EF256AAF4}"/>
              </a:ext>
            </a:extLst>
          </p:cNvPr>
          <p:cNvSpPr txBox="1">
            <a:spLocks/>
          </p:cNvSpPr>
          <p:nvPr/>
        </p:nvSpPr>
        <p:spPr bwMode="auto">
          <a:xfrm>
            <a:off x="9839319" y="3974916"/>
            <a:ext cx="2154424" cy="53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30000"/>
              </a:spcBef>
              <a:spcAft>
                <a:spcPct val="20000"/>
              </a:spcAft>
              <a:buClr>
                <a:schemeClr val="accent5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BE" sz="1800" b="1" kern="0" dirty="0">
                <a:solidFill>
                  <a:srgbClr val="F18800"/>
                </a:solidFill>
                <a:latin typeface="Humanst521 BT"/>
              </a:rPr>
              <a:t>PH-2CVB</a:t>
            </a:r>
          </a:p>
        </p:txBody>
      </p:sp>
    </p:spTree>
    <p:extLst>
      <p:ext uri="{BB962C8B-B14F-4D97-AF65-F5344CB8AC3E}">
        <p14:creationId xmlns:p14="http://schemas.microsoft.com/office/powerpoint/2010/main" val="3146536190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63AC56-0193-465C-9B28-E1B505B23A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5827" y="-27384"/>
            <a:ext cx="6000750" cy="33242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FF67777-29E8-4627-B5A5-567E9F3AA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164" y="188640"/>
            <a:ext cx="3687570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EAB9678-9607-4929-83AD-7377047CD4E4}"/>
              </a:ext>
            </a:extLst>
          </p:cNvPr>
          <p:cNvSpPr/>
          <p:nvPr/>
        </p:nvSpPr>
        <p:spPr bwMode="auto">
          <a:xfrm>
            <a:off x="6923314" y="4365819"/>
            <a:ext cx="4429270" cy="458233"/>
          </a:xfrm>
          <a:prstGeom prst="rect">
            <a:avLst/>
          </a:prstGeom>
          <a:noFill/>
          <a:ln w="57150" cap="flat" cmpd="sng" algn="ctr">
            <a:solidFill>
              <a:srgbClr val="EF6C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Pijl: gebogen 7">
            <a:extLst>
              <a:ext uri="{FF2B5EF4-FFF2-40B4-BE49-F238E27FC236}">
                <a16:creationId xmlns:a16="http://schemas.microsoft.com/office/drawing/2014/main" id="{79570BB8-71E5-440C-B02A-D0A33D20DA43}"/>
              </a:ext>
            </a:extLst>
          </p:cNvPr>
          <p:cNvSpPr/>
          <p:nvPr/>
        </p:nvSpPr>
        <p:spPr bwMode="auto">
          <a:xfrm flipH="1" flipV="1">
            <a:off x="11352584" y="537772"/>
            <a:ext cx="556233" cy="4248472"/>
          </a:xfrm>
          <a:prstGeom prst="bentArrow">
            <a:avLst/>
          </a:prstGeom>
          <a:solidFill>
            <a:srgbClr val="EF6C2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67B8F27-3398-4877-85BD-3D311B611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341" y="4322959"/>
            <a:ext cx="992098" cy="559984"/>
          </a:xfrm>
          <a:prstGeom prst="rect">
            <a:avLst/>
          </a:prstGeom>
        </p:spPr>
      </p:pic>
      <p:sp>
        <p:nvSpPr>
          <p:cNvPr id="9" name="Titel 14">
            <a:extLst>
              <a:ext uri="{FF2B5EF4-FFF2-40B4-BE49-F238E27FC236}">
                <a16:creationId xmlns:a16="http://schemas.microsoft.com/office/drawing/2014/main" id="{1856AE43-44D0-4701-A325-BD2AC6F0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60" y="5013175"/>
            <a:ext cx="10275257" cy="864097"/>
          </a:xfrm>
        </p:spPr>
        <p:txBody>
          <a:bodyPr/>
          <a:lstStyle/>
          <a:p>
            <a:r>
              <a:rPr lang="nl-NL" dirty="0">
                <a:latin typeface="Humanst521 BT"/>
              </a:rPr>
              <a:t>Kaartveiligheid</a:t>
            </a:r>
          </a:p>
        </p:txBody>
      </p:sp>
    </p:spTree>
    <p:extLst>
      <p:ext uri="{BB962C8B-B14F-4D97-AF65-F5344CB8AC3E}">
        <p14:creationId xmlns:p14="http://schemas.microsoft.com/office/powerpoint/2010/main" val="18874021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CB2E8955-9B02-4C34-8046-975BC45F5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978" y="2932048"/>
            <a:ext cx="1239545" cy="1778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22D95A4-41E6-4D53-B0C0-4B5010BC6453}"/>
              </a:ext>
            </a:extLst>
          </p:cNvPr>
          <p:cNvSpPr/>
          <p:nvPr/>
        </p:nvSpPr>
        <p:spPr>
          <a:xfrm>
            <a:off x="476260" y="174570"/>
            <a:ext cx="111643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dirty="0">
                <a:latin typeface="Humanst521 BT"/>
              </a:rPr>
              <a:t>De kaarten en lezers van 2Crypt zijn voorzien van een dubbele encryptie. 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NL" sz="1800" dirty="0">
              <a:latin typeface="Humanst521 BT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dirty="0">
                <a:latin typeface="Humanst521 BT"/>
              </a:rPr>
              <a:t>In eerste instantie is de beveiliging aanwezig van een standaard </a:t>
            </a:r>
            <a:r>
              <a:rPr lang="nl-NL" sz="1800" dirty="0" err="1">
                <a:latin typeface="Humanst521 BT"/>
              </a:rPr>
              <a:t>Mifare</a:t>
            </a:r>
            <a:r>
              <a:rPr lang="nl-NL" sz="1800" dirty="0">
                <a:latin typeface="Humanst521 BT"/>
              </a:rPr>
              <a:t> sector, met de beveiligingssleutel die daarbij hoort.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NL" sz="1800" dirty="0">
              <a:latin typeface="Humanst521 BT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dirty="0">
                <a:latin typeface="Humanst521 BT"/>
              </a:rPr>
              <a:t>Vervolgens wordt het kaartnummer nogmaals versleuteld in deze sector opgeslagen, gelinkt aan het serienummer van de kaart.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NL" sz="1800" dirty="0">
              <a:latin typeface="Humanst521 BT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dirty="0">
                <a:latin typeface="Humanst521 BT"/>
              </a:rPr>
              <a:t>Ook al wordt de volledige inhoud van de kaart gekopieerd naar een andere kaart, dan zal deze niet meer matchen met het serienummer en zal de kaart geweigerd </a:t>
            </a:r>
            <a:r>
              <a:rPr lang="nl-BE" sz="1800" dirty="0">
                <a:latin typeface="Humanst521 BT"/>
              </a:rPr>
              <a:t>worden door de kaartlezer.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3063590C-B89C-4AA2-9F51-2FBCB0E4CAD6}"/>
              </a:ext>
            </a:extLst>
          </p:cNvPr>
          <p:cNvSpPr/>
          <p:nvPr/>
        </p:nvSpPr>
        <p:spPr>
          <a:xfrm>
            <a:off x="306848" y="4377136"/>
            <a:ext cx="2146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F18800"/>
                </a:solidFill>
                <a:latin typeface="Humanst521 BT"/>
              </a:rPr>
              <a:t>PH-2C-KEY-10</a:t>
            </a:r>
            <a:endParaRPr lang="en-US" sz="2000" dirty="0">
              <a:solidFill>
                <a:srgbClr val="F18800"/>
              </a:solidFill>
              <a:latin typeface="Humanst521 BT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A04648D-173F-4B5B-B314-64E697325729}"/>
              </a:ext>
            </a:extLst>
          </p:cNvPr>
          <p:cNvSpPr/>
          <p:nvPr/>
        </p:nvSpPr>
        <p:spPr>
          <a:xfrm>
            <a:off x="3014933" y="4364272"/>
            <a:ext cx="1821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solidFill>
                  <a:srgbClr val="F18800"/>
                </a:solidFill>
                <a:latin typeface="Humanst521 BT"/>
              </a:rPr>
              <a:t>PH-2C-CARD-10</a:t>
            </a:r>
            <a:endParaRPr lang="en-US" sz="2000" dirty="0">
              <a:solidFill>
                <a:srgbClr val="F18800"/>
              </a:solidFill>
              <a:latin typeface="Humanst521 BT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CC61F17-92B5-4CD6-BC91-C427FDB8F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77" y="3161288"/>
            <a:ext cx="987877" cy="121584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B74BB2C-C7B1-4D40-95A7-1BE705A4B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33" y="3089209"/>
            <a:ext cx="1732540" cy="1136051"/>
          </a:xfrm>
          <a:prstGeom prst="rect">
            <a:avLst/>
          </a:prstGeom>
        </p:spPr>
      </p:pic>
      <p:sp>
        <p:nvSpPr>
          <p:cNvPr id="19" name="Titel 18">
            <a:extLst>
              <a:ext uri="{FF2B5EF4-FFF2-40B4-BE49-F238E27FC236}">
                <a16:creationId xmlns:a16="http://schemas.microsoft.com/office/drawing/2014/main" id="{0D9DD54E-64B8-44CA-815E-31343758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2Crypt: </a:t>
            </a:r>
            <a:r>
              <a:rPr lang="nl-NL" dirty="0" err="1">
                <a:latin typeface="Humanst521 BT"/>
              </a:rPr>
              <a:t>Mifare</a:t>
            </a:r>
            <a:r>
              <a:rPr lang="nl-NL" dirty="0">
                <a:latin typeface="Humanst521 BT"/>
              </a:rPr>
              <a:t> + Serienummer + Kaartnummer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F727D2-7E3F-4273-8E45-5434322F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686" y="3223646"/>
            <a:ext cx="600853" cy="104593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4F821797-B203-4C60-BA3D-F114BA5DE848}"/>
              </a:ext>
            </a:extLst>
          </p:cNvPr>
          <p:cNvSpPr/>
          <p:nvPr/>
        </p:nvSpPr>
        <p:spPr>
          <a:xfrm>
            <a:off x="6087783" y="4364272"/>
            <a:ext cx="1645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solidFill>
                  <a:srgbClr val="F18800"/>
                </a:solidFill>
                <a:latin typeface="Humanst521 BT"/>
              </a:rPr>
              <a:t>PH-2C-BLU-25</a:t>
            </a:r>
            <a:endParaRPr lang="en-US" sz="2000" dirty="0">
              <a:solidFill>
                <a:srgbClr val="F18800"/>
              </a:solidFill>
              <a:latin typeface="Humanst521 BT"/>
            </a:endParaRPr>
          </a:p>
        </p:txBody>
      </p:sp>
    </p:spTree>
    <p:extLst>
      <p:ext uri="{BB962C8B-B14F-4D97-AF65-F5344CB8AC3E}">
        <p14:creationId xmlns:p14="http://schemas.microsoft.com/office/powerpoint/2010/main" val="923750668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5EB6A64F-F3BC-4BFF-9DD5-BD6F67E55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9" y="1844825"/>
            <a:ext cx="3239185" cy="242774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5E06AD1C-92C2-4D50-834B-E18821BF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Software versies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B27C519-7706-472C-871F-266BF973F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84" y="460731"/>
            <a:ext cx="1875324" cy="66566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F7793E6-E3AB-4D41-A74A-866FB9DF6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620" y="460731"/>
            <a:ext cx="1875324" cy="65832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F5CEDE0-0EC5-43C0-AD04-C3B832115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948" y="460397"/>
            <a:ext cx="1875324" cy="67540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8F65ADC-2A95-4434-A009-E661EBA9F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376" y="460397"/>
            <a:ext cx="1875324" cy="65659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55060E2-6C09-422A-8B40-E5A8F306A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2601" y="2699793"/>
            <a:ext cx="811287" cy="1458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Afbeelding 17" descr="Afbeelding met binnen, elektronica, printer, computer&#10;&#10;Automatisch gegenereerde beschrijving">
            <a:extLst>
              <a:ext uri="{FF2B5EF4-FFF2-40B4-BE49-F238E27FC236}">
                <a16:creationId xmlns:a16="http://schemas.microsoft.com/office/drawing/2014/main" id="{27CA2556-BB05-4A2F-B9FF-3660349BFA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2312875"/>
            <a:ext cx="424882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07418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2">
            <a:extLst>
              <a:ext uri="{FF2B5EF4-FFF2-40B4-BE49-F238E27FC236}">
                <a16:creationId xmlns:a16="http://schemas.microsoft.com/office/drawing/2014/main" id="{2F0110B0-9F0E-4C31-A796-8E8FC62B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60" y="5013175"/>
            <a:ext cx="10275257" cy="864097"/>
          </a:xfrm>
        </p:spPr>
        <p:txBody>
          <a:bodyPr/>
          <a:lstStyle/>
          <a:p>
            <a:r>
              <a:rPr lang="nl-NL" dirty="0"/>
              <a:t>Software versies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7F7A1F-A2DD-4A18-B831-B34843CE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16632"/>
            <a:ext cx="7093758" cy="463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94289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662FF51-E4C7-4593-BC8B-81A3A66EE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268" y="964997"/>
            <a:ext cx="7089066" cy="30400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B028DEC-886F-4814-9530-86E78124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268" y="194301"/>
            <a:ext cx="7089066" cy="770695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B9420CC9-5E7D-40E0-8A42-01611074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Software versies</a:t>
            </a:r>
          </a:p>
        </p:txBody>
      </p:sp>
    </p:spTree>
    <p:extLst>
      <p:ext uri="{BB962C8B-B14F-4D97-AF65-F5344CB8AC3E}">
        <p14:creationId xmlns:p14="http://schemas.microsoft.com/office/powerpoint/2010/main" val="411128557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7C614E7-F34B-4D68-9DD2-213F0999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476672"/>
            <a:ext cx="2964059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B92D1271-6943-4275-B3AC-C9E88BC0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Phera losse modules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93BBC65-691F-4EFC-B712-0690072E4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119" y="448209"/>
            <a:ext cx="7409489" cy="36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24506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BF5F13BC-D56B-4DDB-A037-6BE60E707364}"/>
              </a:ext>
            </a:extLst>
          </p:cNvPr>
          <p:cNvSpPr/>
          <p:nvPr/>
        </p:nvSpPr>
        <p:spPr>
          <a:xfrm>
            <a:off x="695400" y="904416"/>
            <a:ext cx="110172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800" dirty="0">
                <a:latin typeface="Humanst521 BT"/>
              </a:rPr>
              <a:t>De klant hoeft dan zelf niet over een PC/of server te beschikken om de software te draaien. </a:t>
            </a:r>
            <a:br>
              <a:rPr lang="nl-NL" sz="1800" dirty="0">
                <a:latin typeface="Humanst521 BT"/>
              </a:rPr>
            </a:br>
            <a:endParaRPr lang="nl-NL" sz="1800" dirty="0">
              <a:latin typeface="Humanst521 B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800" dirty="0">
                <a:latin typeface="Humanst521 BT"/>
              </a:rPr>
              <a:t>Klant heeft ook geen ICT kennis nodig.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800" dirty="0">
              <a:latin typeface="Humanst521 B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800" dirty="0">
                <a:latin typeface="Humanst521 BT"/>
              </a:rPr>
              <a:t>Als het internet wegvalt blijft de centrale probleemloos doorwerken.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800" dirty="0">
              <a:latin typeface="Humanst521 B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800" dirty="0">
                <a:latin typeface="Humanst521 BT"/>
              </a:rPr>
              <a:t>De klant hoeft zich geen zorgen meer te maken of uw hard- en software wel up-to-date is. </a:t>
            </a:r>
          </a:p>
          <a:p>
            <a:endParaRPr lang="nl-NL" sz="1800" dirty="0">
              <a:latin typeface="Humanst521 B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800" dirty="0">
                <a:latin typeface="Humanst521 BT"/>
              </a:rPr>
              <a:t>De Phera Cloud software draait veilig in een datacentrum. Die voldoet aan de norm TIER 3 en is ISO/IEC 27001 gecertificeerd.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800" dirty="0">
              <a:latin typeface="Humanst521 B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800" dirty="0">
                <a:latin typeface="Humanst521 BT"/>
              </a:rPr>
              <a:t>De Phera Cloud oplossing wordt geback-upt en voorzien van de laatste </a:t>
            </a:r>
            <a:r>
              <a:rPr lang="nl-NL" sz="1800" dirty="0" err="1">
                <a:latin typeface="Humanst521 BT"/>
              </a:rPr>
              <a:t>beveiligings</a:t>
            </a:r>
            <a:r>
              <a:rPr lang="nl-NL" sz="1800" dirty="0">
                <a:latin typeface="Humanst521 BT"/>
              </a:rPr>
              <a:t> updates. </a:t>
            </a:r>
          </a:p>
          <a:p>
            <a:endParaRPr lang="nl-NL" sz="1800" dirty="0">
              <a:latin typeface="Humanst521 B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800" dirty="0">
                <a:latin typeface="Humanst521 BT"/>
              </a:rPr>
              <a:t>De klant kan vanaf waar dan ook ter wereld het systeem bedienen.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A929D3E-AE8A-4A2E-91F7-7588E2893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60648"/>
            <a:ext cx="1443276" cy="505328"/>
          </a:xfrm>
          <a:prstGeom prst="rect">
            <a:avLst/>
          </a:prstGeom>
        </p:spPr>
      </p:pic>
      <p:sp>
        <p:nvSpPr>
          <p:cNvPr id="6" name="Titel 12">
            <a:extLst>
              <a:ext uri="{FF2B5EF4-FFF2-40B4-BE49-F238E27FC236}">
                <a16:creationId xmlns:a16="http://schemas.microsoft.com/office/drawing/2014/main" id="{12F9A997-98DA-4918-915B-CD021B1F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60" y="5013175"/>
            <a:ext cx="10275257" cy="864097"/>
          </a:xfrm>
        </p:spPr>
        <p:txBody>
          <a:bodyPr/>
          <a:lstStyle/>
          <a:p>
            <a:r>
              <a:rPr lang="nl-NL" dirty="0"/>
              <a:t>Phera Cloud</a:t>
            </a:r>
          </a:p>
        </p:txBody>
      </p:sp>
    </p:spTree>
    <p:extLst>
      <p:ext uri="{BB962C8B-B14F-4D97-AF65-F5344CB8AC3E}">
        <p14:creationId xmlns:p14="http://schemas.microsoft.com/office/powerpoint/2010/main" val="3468648049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554A2F-2272-4BC9-B223-CB9400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Werking Phera Cloud</a:t>
            </a:r>
          </a:p>
        </p:txBody>
      </p:sp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AAFEFE4E-7C53-43F6-BE95-3F93EBB7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3960440" cy="4248472"/>
          </a:xfrm>
        </p:spPr>
        <p:txBody>
          <a:bodyPr/>
          <a:lstStyle/>
          <a:p>
            <a:pPr marL="0" indent="0">
              <a:buNone/>
            </a:pPr>
            <a:r>
              <a:rPr lang="nl-BE" sz="2000" b="1" dirty="0">
                <a:solidFill>
                  <a:srgbClr val="F18800"/>
                </a:solidFill>
                <a:latin typeface="Humanst521 BT"/>
              </a:rPr>
              <a:t>Werking Phera Cloud</a:t>
            </a:r>
          </a:p>
          <a:p>
            <a:r>
              <a:rPr lang="nl-BE" sz="1800" dirty="0">
                <a:latin typeface="Humanst521 BT"/>
              </a:rPr>
              <a:t>Normaal gesproken maak je in de toegangscontrole software een deurcontroller aan.</a:t>
            </a:r>
          </a:p>
          <a:p>
            <a:r>
              <a:rPr lang="nl-BE" sz="1800" dirty="0">
                <a:latin typeface="Humanst521 BT"/>
              </a:rPr>
              <a:t>Vervolgens gaat de toegangscontrole software een verbinding met de deurcontroller opbouwen.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235DCFE-3960-4BC1-9EFE-9BB2E50DE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230903"/>
            <a:ext cx="6984776" cy="46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4496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554A2F-2272-4BC9-B223-CB9400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Webinar Phera toegangscontrole basis</a:t>
            </a:r>
          </a:p>
        </p:txBody>
      </p:sp>
      <p:pic>
        <p:nvPicPr>
          <p:cNvPr id="13" name="Afbeelding 12" descr="Afbeelding met binnen, elektronica, printer, computer&#10;&#10;Automatisch gegenereerde beschrijving">
            <a:extLst>
              <a:ext uri="{FF2B5EF4-FFF2-40B4-BE49-F238E27FC236}">
                <a16:creationId xmlns:a16="http://schemas.microsoft.com/office/drawing/2014/main" id="{A35226F6-A90F-4E62-B55C-19A30C00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564903"/>
            <a:ext cx="4111761" cy="2160240"/>
          </a:xfrm>
          <a:prstGeom prst="rect">
            <a:avLst/>
          </a:prstGeom>
        </p:spPr>
      </p:pic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AAFEFE4E-7C53-43F6-BE95-3F93EBB7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11305256" cy="4248472"/>
          </a:xfrm>
        </p:spPr>
        <p:txBody>
          <a:bodyPr/>
          <a:lstStyle/>
          <a:p>
            <a:pPr marL="0" indent="0">
              <a:buNone/>
            </a:pPr>
            <a:r>
              <a:rPr lang="nl-NL" sz="2000" b="1" dirty="0">
                <a:solidFill>
                  <a:srgbClr val="F18800"/>
                </a:solidFill>
                <a:latin typeface="Humanst521 BT"/>
              </a:rPr>
              <a:t>Datum:</a:t>
            </a:r>
            <a:r>
              <a:rPr lang="nl-NL" sz="1800" b="1" dirty="0">
                <a:latin typeface="Humanst521 BT"/>
              </a:rPr>
              <a:t>	</a:t>
            </a:r>
            <a:r>
              <a:rPr lang="nl-NL" sz="1800" dirty="0">
                <a:latin typeface="Humanst521 BT"/>
              </a:rPr>
              <a:t>	Donderdag 16 april - 12:00 uur </a:t>
            </a:r>
            <a:br>
              <a:rPr lang="nl-NL" sz="1800" dirty="0">
                <a:latin typeface="Humanst521 BT"/>
              </a:rPr>
            </a:br>
            <a:br>
              <a:rPr lang="nl-NL" sz="1800" dirty="0">
                <a:latin typeface="Humanst521 BT"/>
              </a:rPr>
            </a:br>
            <a:r>
              <a:rPr lang="nl-NL" sz="2000" b="1" dirty="0">
                <a:solidFill>
                  <a:srgbClr val="F18800"/>
                </a:solidFill>
                <a:latin typeface="Humanst521 BT"/>
              </a:rPr>
              <a:t>Webinar: </a:t>
            </a:r>
            <a:r>
              <a:rPr lang="nl-NL" sz="1800" b="1" dirty="0">
                <a:latin typeface="Humanst521 BT"/>
              </a:rPr>
              <a:t>	</a:t>
            </a:r>
            <a:r>
              <a:rPr lang="nl-NL" sz="1800" dirty="0">
                <a:latin typeface="Humanst521 BT"/>
              </a:rPr>
              <a:t>Phera Basis</a:t>
            </a:r>
            <a:br>
              <a:rPr lang="nl-NL" sz="1800" dirty="0">
                <a:latin typeface="Humanst521 BT"/>
              </a:rPr>
            </a:br>
            <a:br>
              <a:rPr lang="nl-NL" sz="1800" dirty="0">
                <a:latin typeface="Humanst521 BT"/>
              </a:rPr>
            </a:br>
            <a:r>
              <a:rPr lang="nl-NL" sz="2000" b="1" dirty="0">
                <a:solidFill>
                  <a:srgbClr val="F18800"/>
                </a:solidFill>
                <a:latin typeface="Humanst521 BT"/>
              </a:rPr>
              <a:t>Spreker: </a:t>
            </a:r>
            <a:r>
              <a:rPr lang="nl-NL" sz="1800" b="1" dirty="0">
                <a:latin typeface="Humanst521 BT"/>
              </a:rPr>
              <a:t>	</a:t>
            </a:r>
            <a:r>
              <a:rPr lang="nl-NL" sz="1800" dirty="0">
                <a:latin typeface="Humanst521 BT"/>
              </a:rPr>
              <a:t>Jean-Paul van Daelen, Product Manager Toegangscontrole</a:t>
            </a:r>
            <a:br>
              <a:rPr lang="nl-NL" sz="1800" dirty="0">
                <a:latin typeface="Humanst521 BT"/>
              </a:rPr>
            </a:br>
            <a:br>
              <a:rPr lang="nl-NL" sz="1800" dirty="0">
                <a:latin typeface="Humanst521 BT"/>
              </a:rPr>
            </a:br>
            <a:r>
              <a:rPr lang="nl-NL" sz="1800" dirty="0">
                <a:latin typeface="Humanst521 BT"/>
              </a:rPr>
              <a:t>In deze </a:t>
            </a:r>
            <a:r>
              <a:rPr lang="nl-NL" sz="1800" dirty="0" err="1">
                <a:latin typeface="Humanst521 BT"/>
              </a:rPr>
              <a:t>webinar</a:t>
            </a:r>
            <a:r>
              <a:rPr lang="nl-NL" sz="1800" dirty="0">
                <a:latin typeface="Humanst521 BT"/>
              </a:rPr>
              <a:t> leggen we uit hoe Phera werkt en wat Phera in basis kan.</a:t>
            </a:r>
          </a:p>
          <a:p>
            <a:endParaRPr lang="nl-BE" sz="1800" dirty="0">
              <a:latin typeface="Humanst521 BT"/>
            </a:endParaRPr>
          </a:p>
        </p:txBody>
      </p:sp>
    </p:spTree>
    <p:extLst>
      <p:ext uri="{BB962C8B-B14F-4D97-AF65-F5344CB8AC3E}">
        <p14:creationId xmlns:p14="http://schemas.microsoft.com/office/powerpoint/2010/main" val="2529868602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554A2F-2272-4BC9-B223-CB9400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Werking Phera Cloud</a:t>
            </a:r>
          </a:p>
        </p:txBody>
      </p:sp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AAFEFE4E-7C53-43F6-BE95-3F93EBB7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4218306" cy="4248472"/>
          </a:xfrm>
        </p:spPr>
        <p:txBody>
          <a:bodyPr/>
          <a:lstStyle/>
          <a:p>
            <a:pPr marL="0" indent="0">
              <a:buNone/>
            </a:pPr>
            <a:r>
              <a:rPr lang="nl-BE" sz="2000" b="1" dirty="0">
                <a:solidFill>
                  <a:srgbClr val="F18800"/>
                </a:solidFill>
                <a:latin typeface="Humanst521 BT"/>
              </a:rPr>
              <a:t>Werking Phera Cloud</a:t>
            </a:r>
          </a:p>
          <a:p>
            <a:r>
              <a:rPr lang="nl-BE" sz="1800" dirty="0">
                <a:latin typeface="Humanst521 BT"/>
              </a:rPr>
              <a:t>Bij Phera werkt het anders</a:t>
            </a:r>
          </a:p>
          <a:p>
            <a:r>
              <a:rPr lang="nl-BE" sz="1800" dirty="0">
                <a:latin typeface="Humanst521 BT"/>
              </a:rPr>
              <a:t>Het paneel meld zich aan bij een zogenaamde aanmeld server</a:t>
            </a:r>
          </a:p>
          <a:p>
            <a:r>
              <a:rPr lang="nl-BE" sz="1800" dirty="0">
                <a:latin typeface="Humanst521 BT"/>
              </a:rPr>
              <a:t>Vervolgens geeft de installateur het ID van het paneel door aan de server samen met zijn account gegevens.</a:t>
            </a:r>
          </a:p>
          <a:p>
            <a:r>
              <a:rPr lang="nl-BE" sz="1800" dirty="0">
                <a:latin typeface="Humanst521 BT"/>
              </a:rPr>
              <a:t>De aanmeldserver weet vervolgens aan welk account hij het paneel moet hangen.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973274-ECEE-4117-AD1E-9B55734BE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260648"/>
            <a:ext cx="6912768" cy="45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89300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554A2F-2272-4BC9-B223-CB9400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Werking Phera Cloud</a:t>
            </a:r>
          </a:p>
        </p:txBody>
      </p:sp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AAFEFE4E-7C53-43F6-BE95-3F93EBB7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4464496" cy="4248472"/>
          </a:xfrm>
        </p:spPr>
        <p:txBody>
          <a:bodyPr/>
          <a:lstStyle/>
          <a:p>
            <a:pPr marL="0" indent="0">
              <a:buNone/>
            </a:pPr>
            <a:r>
              <a:rPr lang="nl-BE" sz="2000" b="1" dirty="0">
                <a:solidFill>
                  <a:srgbClr val="F18800"/>
                </a:solidFill>
                <a:latin typeface="Humanst521 BT"/>
              </a:rPr>
              <a:t>Werking Phera Cloud</a:t>
            </a:r>
            <a:endParaRPr lang="nl-BE" sz="2000" dirty="0">
              <a:solidFill>
                <a:srgbClr val="F18800"/>
              </a:solidFill>
              <a:latin typeface="Humanst521 BT"/>
            </a:endParaRPr>
          </a:p>
          <a:p>
            <a:r>
              <a:rPr lang="nl-BE" sz="1800" dirty="0">
                <a:latin typeface="Humanst521 BT"/>
              </a:rPr>
              <a:t>Er wordt vervolgens informatie uitgewisseld om op een veilige manier met elkaar te kunnen communiceren.</a:t>
            </a:r>
          </a:p>
          <a:p>
            <a:r>
              <a:rPr lang="nl-BE" sz="1800" dirty="0">
                <a:latin typeface="Humanst521 BT"/>
              </a:rPr>
              <a:t>Deze beveiligde verbinding wordt niet met de aanmeld server opgebouwd maar met een andere server.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F0D24A2-29BF-4A5E-B8FA-5F66FD469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279790"/>
            <a:ext cx="6912768" cy="458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528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554A2F-2272-4BC9-B223-CB9400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Artikelcodes</a:t>
            </a:r>
          </a:p>
        </p:txBody>
      </p:sp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AAFEFE4E-7C53-43F6-BE95-3F93EBB7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60" y="332656"/>
            <a:ext cx="10369152" cy="4464496"/>
          </a:xfrm>
        </p:spPr>
        <p:txBody>
          <a:bodyPr/>
          <a:lstStyle/>
          <a:p>
            <a:pPr marL="0" indent="0">
              <a:buNone/>
            </a:pPr>
            <a:r>
              <a:rPr lang="nl-BE" sz="2000" b="1" dirty="0">
                <a:solidFill>
                  <a:srgbClr val="F18800"/>
                </a:solidFill>
                <a:latin typeface="Humanst521 BT"/>
              </a:rPr>
              <a:t>Artikelcodes Phera</a:t>
            </a:r>
            <a:endParaRPr lang="nl-BE" sz="2000" dirty="0">
              <a:solidFill>
                <a:srgbClr val="F18800"/>
              </a:solidFill>
              <a:latin typeface="Humanst521 BT"/>
            </a:endParaRP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PH-IP200PCB</a:t>
            </a:r>
            <a:r>
              <a:rPr lang="nl-NL" sz="1800" dirty="0">
                <a:latin typeface="Humanst521 BT"/>
              </a:rPr>
              <a:t>		Phera 2 </a:t>
            </a:r>
            <a:r>
              <a:rPr lang="nl-NL" sz="1800" dirty="0" err="1">
                <a:latin typeface="Humanst521 BT"/>
              </a:rPr>
              <a:t>deurs</a:t>
            </a:r>
            <a:r>
              <a:rPr lang="nl-NL" sz="1800" dirty="0">
                <a:latin typeface="Humanst521 BT"/>
              </a:rPr>
              <a:t> controller alleen print</a:t>
            </a: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PH-IP200POE	</a:t>
            </a:r>
            <a:r>
              <a:rPr lang="nl-NL" sz="1800" dirty="0">
                <a:latin typeface="Humanst521 BT"/>
              </a:rPr>
              <a:t>	Phera 2 </a:t>
            </a:r>
            <a:r>
              <a:rPr lang="nl-NL" sz="1800" dirty="0" err="1">
                <a:latin typeface="Humanst521 BT"/>
              </a:rPr>
              <a:t>deurs</a:t>
            </a:r>
            <a:r>
              <a:rPr lang="nl-NL" sz="1800" dirty="0">
                <a:latin typeface="Humanst521 BT"/>
              </a:rPr>
              <a:t> controller PoE in metalen behuizing</a:t>
            </a: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PH-IP200BB</a:t>
            </a:r>
            <a:r>
              <a:rPr lang="nl-NL" sz="1800" dirty="0">
                <a:latin typeface="Humanst521 BT"/>
              </a:rPr>
              <a:t>		Phera 2 </a:t>
            </a:r>
            <a:r>
              <a:rPr lang="nl-NL" sz="1800" dirty="0" err="1">
                <a:latin typeface="Humanst521 BT"/>
              </a:rPr>
              <a:t>deurs</a:t>
            </a:r>
            <a:r>
              <a:rPr lang="nl-NL" sz="1800" dirty="0">
                <a:latin typeface="Humanst521 BT"/>
              </a:rPr>
              <a:t> controller met voeding in metalen behuizing</a:t>
            </a: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PH-IP200BB-AK2</a:t>
            </a:r>
            <a:r>
              <a:rPr lang="nl-NL" sz="1800" dirty="0">
                <a:latin typeface="Humanst521 BT"/>
              </a:rPr>
              <a:t>	Phera Kit bestaande uit controller, 2 lezers en 20 druppels</a:t>
            </a: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PH-2CB</a:t>
            </a:r>
            <a:r>
              <a:rPr lang="nl-NL" sz="1800" dirty="0">
                <a:latin typeface="Humanst521 BT"/>
              </a:rPr>
              <a:t>		Phera 2Crypt lezer met NFC/Bluetooth</a:t>
            </a: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PH-2CVB</a:t>
            </a:r>
            <a:r>
              <a:rPr lang="nl-NL" sz="1800" dirty="0">
                <a:latin typeface="Humanst521 BT"/>
              </a:rPr>
              <a:t>		Phera 2Crypt lezer met NFC/Bluetooth, extra vandaal bestendig</a:t>
            </a: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PH-2CPINB</a:t>
            </a:r>
            <a:r>
              <a:rPr lang="nl-NL" sz="1800" dirty="0">
                <a:latin typeface="Humanst521 BT"/>
              </a:rPr>
              <a:t>		Phera 2Crypt lezer met NFC/Bluetooth, met PIN</a:t>
            </a: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PH-2C-KEY-10</a:t>
            </a:r>
            <a:r>
              <a:rPr lang="nl-NL" sz="1800" dirty="0">
                <a:latin typeface="Humanst521 BT"/>
              </a:rPr>
              <a:t>		Phera druppel 10 stuks</a:t>
            </a: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PH-2C-CARD-10	</a:t>
            </a:r>
            <a:r>
              <a:rPr lang="nl-NL" sz="1800" dirty="0">
                <a:latin typeface="Humanst521 BT"/>
              </a:rPr>
              <a:t>	Phera kaart 10 stuks</a:t>
            </a: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PH-2C-BLUE-25</a:t>
            </a:r>
            <a:r>
              <a:rPr lang="nl-NL" sz="1800" dirty="0">
                <a:latin typeface="Humanst521 BT"/>
              </a:rPr>
              <a:t>	/100	Phera virtuele NFC/Bluetooth kaart 25 stuks / of 100 stuks</a:t>
            </a:r>
            <a:endParaRPr lang="nl-BE" sz="1800" dirty="0">
              <a:latin typeface="Humanst521 BT"/>
            </a:endParaRPr>
          </a:p>
        </p:txBody>
      </p:sp>
    </p:spTree>
    <p:extLst>
      <p:ext uri="{BB962C8B-B14F-4D97-AF65-F5344CB8AC3E}">
        <p14:creationId xmlns:p14="http://schemas.microsoft.com/office/powerpoint/2010/main" val="1140199143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554A2F-2272-4BC9-B223-CB9400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Artikelcodes</a:t>
            </a:r>
          </a:p>
        </p:txBody>
      </p:sp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AAFEFE4E-7C53-43F6-BE95-3F93EBB7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10369152" cy="4104456"/>
          </a:xfrm>
        </p:spPr>
        <p:txBody>
          <a:bodyPr/>
          <a:lstStyle/>
          <a:p>
            <a:pPr marL="0" indent="0">
              <a:buNone/>
            </a:pPr>
            <a:r>
              <a:rPr lang="nl-BE" sz="2000" b="1" dirty="0">
                <a:solidFill>
                  <a:srgbClr val="F18800"/>
                </a:solidFill>
                <a:latin typeface="Humanst521 BT"/>
              </a:rPr>
              <a:t>Artikelcodes Phera</a:t>
            </a:r>
            <a:endParaRPr lang="nl-BE" sz="2000" dirty="0">
              <a:solidFill>
                <a:srgbClr val="F18800"/>
              </a:solidFill>
              <a:latin typeface="Humanst521 BT"/>
            </a:endParaRP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PH-EXPR</a:t>
            </a:r>
            <a:r>
              <a:rPr lang="nl-NL" sz="1800" dirty="0">
                <a:latin typeface="Humanst521 BT"/>
              </a:rPr>
              <a:t>		Phera Express software licentie t.b.v. 16 deurcontrollers</a:t>
            </a: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PH-PROF</a:t>
            </a:r>
            <a:r>
              <a:rPr lang="nl-NL" sz="1800" dirty="0">
                <a:latin typeface="Humanst521 BT"/>
              </a:rPr>
              <a:t>		Phera Professional software licentie t.b.v. 64 deurcontrollers</a:t>
            </a: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PH-ENTER</a:t>
            </a:r>
            <a:r>
              <a:rPr lang="nl-NL" sz="1800" dirty="0">
                <a:latin typeface="Humanst521 BT"/>
              </a:rPr>
              <a:t>		Phera Enterprise software licentie onbeperkt aantal deurcontrollers</a:t>
            </a:r>
          </a:p>
          <a:p>
            <a:pPr>
              <a:buClr>
                <a:schemeClr val="bg1"/>
              </a:buClr>
            </a:pPr>
            <a:endParaRPr lang="nl-NL" sz="1800" b="1" dirty="0">
              <a:latin typeface="Humanst521 BT"/>
            </a:endParaRP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PH-NET</a:t>
            </a:r>
            <a:r>
              <a:rPr lang="nl-NL" sz="1800" dirty="0">
                <a:latin typeface="Humanst521 BT"/>
              </a:rPr>
              <a:t>		Phera licentie kosten per deurcontroller per jaar</a:t>
            </a:r>
          </a:p>
          <a:p>
            <a:pPr>
              <a:buClr>
                <a:schemeClr val="bg1"/>
              </a:buClr>
            </a:pPr>
            <a:r>
              <a:rPr lang="nl-NL" sz="1800" b="1" dirty="0">
                <a:latin typeface="Humanst521 BT"/>
              </a:rPr>
              <a:t>PH-NET-PARTNER</a:t>
            </a:r>
            <a:r>
              <a:rPr lang="nl-NL" sz="1800" dirty="0">
                <a:latin typeface="Humanst521 BT"/>
              </a:rPr>
              <a:t>	Phera licentie kosten per deurcontroller per jaar voor een partner</a:t>
            </a:r>
          </a:p>
          <a:p>
            <a:pPr>
              <a:buClr>
                <a:schemeClr val="bg1"/>
              </a:buClr>
            </a:pPr>
            <a:endParaRPr lang="nl-BE" sz="1800" dirty="0">
              <a:latin typeface="Humanst521 BT"/>
            </a:endParaRPr>
          </a:p>
        </p:txBody>
      </p:sp>
    </p:spTree>
    <p:extLst>
      <p:ext uri="{BB962C8B-B14F-4D97-AF65-F5344CB8AC3E}">
        <p14:creationId xmlns:p14="http://schemas.microsoft.com/office/powerpoint/2010/main" val="255217040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live demo">
            <a:extLst>
              <a:ext uri="{FF2B5EF4-FFF2-40B4-BE49-F238E27FC236}">
                <a16:creationId xmlns:a16="http://schemas.microsoft.com/office/drawing/2014/main" id="{57073B81-4A28-4C0A-8E94-961DAA73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201" y="345388"/>
            <a:ext cx="6391597" cy="511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583781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F5F27AD-21B4-4D0B-A5F8-9BA246C81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889" y="195671"/>
            <a:ext cx="7677743" cy="49615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4482FB7-B793-4D49-957B-2BC384A6F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124744"/>
            <a:ext cx="1931276" cy="3391510"/>
          </a:xfrm>
          <a:prstGeom prst="rect">
            <a:avLst/>
          </a:prstGeom>
        </p:spPr>
      </p:pic>
      <p:sp>
        <p:nvSpPr>
          <p:cNvPr id="6" name="Titel 10">
            <a:extLst>
              <a:ext uri="{FF2B5EF4-FFF2-40B4-BE49-F238E27FC236}">
                <a16:creationId xmlns:a16="http://schemas.microsoft.com/office/drawing/2014/main" id="{D2401031-2362-4166-B7E9-CAA9C23CC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60" y="5013175"/>
            <a:ext cx="10275257" cy="864097"/>
          </a:xfrm>
        </p:spPr>
        <p:txBody>
          <a:bodyPr/>
          <a:lstStyle/>
          <a:p>
            <a:r>
              <a:rPr lang="nl-NL" dirty="0">
                <a:latin typeface="Humanst521 BT"/>
              </a:rPr>
              <a:t>Phera Solo standalone controller</a:t>
            </a:r>
          </a:p>
        </p:txBody>
      </p:sp>
    </p:spTree>
    <p:extLst>
      <p:ext uri="{BB962C8B-B14F-4D97-AF65-F5344CB8AC3E}">
        <p14:creationId xmlns:p14="http://schemas.microsoft.com/office/powerpoint/2010/main" val="1397602430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29FB65A-42F7-4DAE-A4DB-61AAB05C1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654" y="260648"/>
            <a:ext cx="4376728" cy="446449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BC662BA-88A3-45EE-9C0C-D75EB2DDF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980728"/>
            <a:ext cx="1602284" cy="29137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7934ADA-F42A-48DF-925B-5ABE568B8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496033"/>
            <a:ext cx="1199338" cy="47225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39141DA-8B82-4C60-B68F-9BD1D90A5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774" y="1196752"/>
            <a:ext cx="1071188" cy="10089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527C5B-503D-4D28-A6E1-7D2380B55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594" y="2492896"/>
            <a:ext cx="919548" cy="114207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D9761DE-502B-4DE5-BD98-00F40CD16DE6}"/>
              </a:ext>
            </a:extLst>
          </p:cNvPr>
          <p:cNvSpPr/>
          <p:nvPr/>
        </p:nvSpPr>
        <p:spPr>
          <a:xfrm>
            <a:off x="4793594" y="3669255"/>
            <a:ext cx="877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solidFill>
                  <a:srgbClr val="F18800"/>
                </a:solidFill>
                <a:latin typeface="Humanst521 BT"/>
              </a:rPr>
              <a:t>2Crypt</a:t>
            </a:r>
            <a:endParaRPr lang="en-US" sz="2000" dirty="0">
              <a:solidFill>
                <a:srgbClr val="F18800"/>
              </a:solidFill>
              <a:latin typeface="Humanst521 BT"/>
            </a:endParaRPr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63A69972-26F7-4165-8151-B1F1CC89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60" y="5013175"/>
            <a:ext cx="10275257" cy="864097"/>
          </a:xfrm>
        </p:spPr>
        <p:txBody>
          <a:bodyPr/>
          <a:lstStyle/>
          <a:p>
            <a:r>
              <a:rPr lang="nl-NL" dirty="0">
                <a:latin typeface="Humanst521 BT"/>
              </a:rPr>
              <a:t>Phera Solo standalone controller</a:t>
            </a:r>
          </a:p>
        </p:txBody>
      </p:sp>
    </p:spTree>
    <p:extLst>
      <p:ext uri="{BB962C8B-B14F-4D97-AF65-F5344CB8AC3E}">
        <p14:creationId xmlns:p14="http://schemas.microsoft.com/office/powerpoint/2010/main" val="2320248310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20F376C6-67A7-4913-AADD-E8556A1D5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9937104" cy="2592288"/>
          </a:xfrm>
        </p:spPr>
        <p:txBody>
          <a:bodyPr/>
          <a:lstStyle/>
          <a:p>
            <a:pPr marL="0" lvl="0" indent="0">
              <a:buNone/>
            </a:pPr>
            <a:r>
              <a:rPr lang="nl-NL" sz="2000" b="1" dirty="0">
                <a:solidFill>
                  <a:srgbClr val="F18800"/>
                </a:solidFill>
                <a:latin typeface="Humanst521 BT"/>
              </a:rPr>
              <a:t>Support Site</a:t>
            </a:r>
          </a:p>
          <a:p>
            <a:pPr lvl="0"/>
            <a:r>
              <a:rPr lang="nl-NL" sz="1800" dirty="0">
                <a:latin typeface="Humanst521 BT"/>
              </a:rPr>
              <a:t>Deze presentatie staat vanaf morgen op onze support site. Op deze support site staat alle informatie over Phera.</a:t>
            </a:r>
          </a:p>
          <a:p>
            <a:pPr marL="0" lvl="0" indent="0">
              <a:buNone/>
            </a:pPr>
            <a:r>
              <a:rPr lang="nl-NL" sz="2000" b="1" dirty="0">
                <a:solidFill>
                  <a:srgbClr val="F18800"/>
                </a:solidFill>
                <a:latin typeface="Humanst521 BT"/>
              </a:rPr>
              <a:t>Bellen of mailen</a:t>
            </a:r>
          </a:p>
          <a:p>
            <a:pPr lvl="0"/>
            <a:r>
              <a:rPr lang="nl-NL" sz="1800" dirty="0">
                <a:latin typeface="Humanst521 BT"/>
              </a:rPr>
              <a:t>Indien er verder nog vragen zijn kunnen jullie mij altijd bellen op het algemene ARAS nummer 0416 320042 of mailen </a:t>
            </a:r>
            <a:r>
              <a:rPr lang="nl-NL" sz="1800" dirty="0">
                <a:latin typeface="Humanst521 BT"/>
                <a:hlinkClick r:id="rId2"/>
              </a:rPr>
              <a:t>jeanpaul.vandaelen@aras.nl</a:t>
            </a:r>
            <a:r>
              <a:rPr lang="nl-NL" sz="1800" dirty="0">
                <a:latin typeface="Humanst521 BT"/>
              </a:rPr>
              <a:t>. u kunt natuurlijk ook contact opnemen met onze accountmanager.</a:t>
            </a:r>
          </a:p>
          <a:p>
            <a:pPr lvl="0"/>
            <a:endParaRPr lang="nl-NL" sz="1800" dirty="0">
              <a:latin typeface="Humanst521 BT"/>
            </a:endParaRPr>
          </a:p>
        </p:txBody>
      </p:sp>
      <p:sp>
        <p:nvSpPr>
          <p:cNvPr id="6" name="Titel 10">
            <a:extLst>
              <a:ext uri="{FF2B5EF4-FFF2-40B4-BE49-F238E27FC236}">
                <a16:creationId xmlns:a16="http://schemas.microsoft.com/office/drawing/2014/main" id="{901D0EB8-D6CA-4F7C-BD13-83CD6519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60" y="5013175"/>
            <a:ext cx="10275257" cy="864097"/>
          </a:xfrm>
        </p:spPr>
        <p:txBody>
          <a:bodyPr/>
          <a:lstStyle/>
          <a:p>
            <a:r>
              <a:rPr lang="nl-NL" dirty="0">
                <a:latin typeface="Humanst521 BT"/>
              </a:rPr>
              <a:t>Bedankt voor jullie tijd en aandacht</a:t>
            </a:r>
          </a:p>
        </p:txBody>
      </p:sp>
    </p:spTree>
    <p:extLst>
      <p:ext uri="{BB962C8B-B14F-4D97-AF65-F5344CB8AC3E}">
        <p14:creationId xmlns:p14="http://schemas.microsoft.com/office/powerpoint/2010/main" val="3516643138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era_NL">
            <a:hlinkClick r:id="" action="ppaction://media"/>
            <a:extLst>
              <a:ext uri="{FF2B5EF4-FFF2-40B4-BE49-F238E27FC236}">
                <a16:creationId xmlns:a16="http://schemas.microsoft.com/office/drawing/2014/main" id="{A33789E8-A9AA-4B2B-841E-9BA8C8FCAA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35" y="0"/>
            <a:ext cx="12198935" cy="686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4776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554A2F-2272-4BC9-B223-CB9400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Onderwerpen</a:t>
            </a:r>
          </a:p>
        </p:txBody>
      </p:sp>
      <p:pic>
        <p:nvPicPr>
          <p:cNvPr id="13" name="Afbeelding 12" descr="Afbeelding met binnen, elektronica, printer, computer&#10;&#10;Automatisch gegenereerde beschrijving">
            <a:extLst>
              <a:ext uri="{FF2B5EF4-FFF2-40B4-BE49-F238E27FC236}">
                <a16:creationId xmlns:a16="http://schemas.microsoft.com/office/drawing/2014/main" id="{A35226F6-A90F-4E62-B55C-19A30C00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564903"/>
            <a:ext cx="4111761" cy="2160240"/>
          </a:xfrm>
          <a:prstGeom prst="rect">
            <a:avLst/>
          </a:prstGeom>
        </p:spPr>
      </p:pic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AAFEFE4E-7C53-43F6-BE95-3F93EBB7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11305256" cy="4248472"/>
          </a:xfrm>
        </p:spPr>
        <p:txBody>
          <a:bodyPr/>
          <a:lstStyle/>
          <a:p>
            <a:r>
              <a:rPr lang="nl-BE" sz="2000" b="1" dirty="0">
                <a:solidFill>
                  <a:srgbClr val="F18800"/>
                </a:solidFill>
                <a:latin typeface="Humanst521 BT"/>
              </a:rPr>
              <a:t>Onderwerpen</a:t>
            </a:r>
            <a:endParaRPr lang="nl-BE" sz="2000" dirty="0">
              <a:solidFill>
                <a:srgbClr val="F18800"/>
              </a:solidFill>
              <a:latin typeface="Humanst521 BT"/>
            </a:endParaRPr>
          </a:p>
          <a:p>
            <a:pPr lvl="1"/>
            <a:r>
              <a:rPr lang="nl-BE" sz="1800" dirty="0">
                <a:latin typeface="Humanst521 BT"/>
              </a:rPr>
              <a:t>Bijzonder aan Phera</a:t>
            </a:r>
          </a:p>
          <a:p>
            <a:pPr lvl="1"/>
            <a:r>
              <a:rPr lang="nl-BE" sz="1800" dirty="0">
                <a:latin typeface="Humanst521 BT"/>
              </a:rPr>
              <a:t>Deurcontrollers</a:t>
            </a:r>
          </a:p>
          <a:p>
            <a:pPr lvl="1"/>
            <a:r>
              <a:rPr lang="nl-BE" sz="1800" dirty="0">
                <a:latin typeface="Humanst521 BT"/>
              </a:rPr>
              <a:t>Kaartlezers</a:t>
            </a:r>
          </a:p>
          <a:p>
            <a:pPr lvl="1"/>
            <a:r>
              <a:rPr lang="nl-BE" sz="1800" dirty="0">
                <a:latin typeface="Humanst521 BT"/>
              </a:rPr>
              <a:t>Kaartveiligheid en het 2Crypt principe</a:t>
            </a:r>
          </a:p>
          <a:p>
            <a:pPr lvl="1"/>
            <a:r>
              <a:rPr lang="nl-BE" sz="1800" dirty="0">
                <a:latin typeface="Humanst521 BT"/>
              </a:rPr>
              <a:t>S</a:t>
            </a:r>
            <a:r>
              <a:rPr lang="nl-NL" sz="1800" dirty="0" err="1">
                <a:latin typeface="Humanst521 BT"/>
              </a:rPr>
              <a:t>oftware</a:t>
            </a:r>
            <a:r>
              <a:rPr lang="nl-NL" sz="1800" dirty="0">
                <a:latin typeface="Humanst521 BT"/>
              </a:rPr>
              <a:t> versies</a:t>
            </a:r>
          </a:p>
          <a:p>
            <a:pPr lvl="1"/>
            <a:r>
              <a:rPr lang="nl-NL" sz="1800" dirty="0">
                <a:latin typeface="Humanst521 BT"/>
              </a:rPr>
              <a:t>Modules</a:t>
            </a:r>
          </a:p>
          <a:p>
            <a:pPr lvl="1"/>
            <a:r>
              <a:rPr lang="nl-BE" sz="1800" dirty="0">
                <a:latin typeface="Humanst521 BT"/>
              </a:rPr>
              <a:t>Werking Phera Cloud</a:t>
            </a:r>
          </a:p>
          <a:p>
            <a:pPr lvl="1"/>
            <a:r>
              <a:rPr lang="nl-BE" sz="1800" dirty="0">
                <a:latin typeface="Humanst521 BT"/>
              </a:rPr>
              <a:t>Artikelcodes</a:t>
            </a:r>
          </a:p>
          <a:p>
            <a:r>
              <a:rPr lang="nl-NL" sz="1800" dirty="0">
                <a:latin typeface="Humanst521 BT"/>
              </a:rPr>
              <a:t>Demo software</a:t>
            </a:r>
          </a:p>
          <a:p>
            <a:r>
              <a:rPr lang="nl-NL" sz="1800" dirty="0">
                <a:latin typeface="Humanst521 BT"/>
              </a:rPr>
              <a:t>Phera Solo Stand-alone controller</a:t>
            </a:r>
            <a:endParaRPr lang="nl-BE" sz="1800" dirty="0">
              <a:latin typeface="Humanst521 BT"/>
            </a:endParaRPr>
          </a:p>
        </p:txBody>
      </p:sp>
    </p:spTree>
    <p:extLst>
      <p:ext uri="{BB962C8B-B14F-4D97-AF65-F5344CB8AC3E}">
        <p14:creationId xmlns:p14="http://schemas.microsoft.com/office/powerpoint/2010/main" val="163641123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554A2F-2272-4BC9-B223-CB9400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Bijzonder aan Phera</a:t>
            </a:r>
          </a:p>
        </p:txBody>
      </p:sp>
      <p:pic>
        <p:nvPicPr>
          <p:cNvPr id="13" name="Afbeelding 12" descr="Afbeelding met binnen, elektronica, printer, computer&#10;&#10;Automatisch gegenereerde beschrijving">
            <a:extLst>
              <a:ext uri="{FF2B5EF4-FFF2-40B4-BE49-F238E27FC236}">
                <a16:creationId xmlns:a16="http://schemas.microsoft.com/office/drawing/2014/main" id="{A35226F6-A90F-4E62-B55C-19A30C00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564903"/>
            <a:ext cx="4111761" cy="2160240"/>
          </a:xfrm>
          <a:prstGeom prst="rect">
            <a:avLst/>
          </a:prstGeom>
        </p:spPr>
      </p:pic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AAFEFE4E-7C53-43F6-BE95-3F93EBB7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11305256" cy="4248472"/>
          </a:xfrm>
        </p:spPr>
        <p:txBody>
          <a:bodyPr/>
          <a:lstStyle/>
          <a:p>
            <a:r>
              <a:rPr lang="nl-BE" sz="2000" b="1" dirty="0">
                <a:solidFill>
                  <a:srgbClr val="F18800"/>
                </a:solidFill>
                <a:latin typeface="Humanst521 BT"/>
              </a:rPr>
              <a:t>Bijzonderheden Phera</a:t>
            </a:r>
            <a:endParaRPr lang="nl-BE" sz="2000" dirty="0">
              <a:solidFill>
                <a:srgbClr val="F18800"/>
              </a:solidFill>
              <a:latin typeface="Humanst521 BT"/>
            </a:endParaRPr>
          </a:p>
          <a:p>
            <a:pPr lvl="1"/>
            <a:r>
              <a:rPr lang="nl-BE" sz="1800" dirty="0">
                <a:latin typeface="Humanst521 BT"/>
              </a:rPr>
              <a:t>Software 100% web-</a:t>
            </a:r>
            <a:r>
              <a:rPr lang="nl-BE" sz="1800" dirty="0" err="1">
                <a:latin typeface="Humanst521 BT"/>
              </a:rPr>
              <a:t>based</a:t>
            </a:r>
            <a:r>
              <a:rPr lang="nl-BE" sz="1800" dirty="0">
                <a:latin typeface="Humanst521 BT"/>
              </a:rPr>
              <a:t>, HTML5</a:t>
            </a:r>
          </a:p>
          <a:p>
            <a:pPr lvl="1"/>
            <a:r>
              <a:rPr lang="nl-BE" sz="1800" dirty="0">
                <a:latin typeface="Humanst521 BT"/>
              </a:rPr>
              <a:t>Werkplek onafhankelijk</a:t>
            </a:r>
          </a:p>
          <a:p>
            <a:pPr lvl="1"/>
            <a:r>
              <a:rPr lang="nl-BE" sz="1800" dirty="0">
                <a:latin typeface="Humanst521 BT"/>
              </a:rPr>
              <a:t>Deurcontrollers 100% IP</a:t>
            </a:r>
          </a:p>
          <a:p>
            <a:pPr lvl="1"/>
            <a:r>
              <a:rPr lang="nl-BE" sz="1800" dirty="0">
                <a:latin typeface="Humanst521 BT"/>
              </a:rPr>
              <a:t>Als Cloudoplossing ontworpen</a:t>
            </a:r>
          </a:p>
          <a:p>
            <a:pPr lvl="1"/>
            <a:r>
              <a:rPr lang="nl-BE" sz="1800" dirty="0">
                <a:latin typeface="Humanst521 BT"/>
              </a:rPr>
              <a:t>Encryptie</a:t>
            </a:r>
          </a:p>
          <a:p>
            <a:pPr lvl="1"/>
            <a:r>
              <a:rPr lang="nl-BE" sz="1800" dirty="0">
                <a:latin typeface="Humanst521 BT"/>
              </a:rPr>
              <a:t>Eenvoudig</a:t>
            </a:r>
          </a:p>
          <a:p>
            <a:pPr lvl="1"/>
            <a:r>
              <a:rPr lang="nl-BE" sz="1800" dirty="0">
                <a:latin typeface="Humanst521 BT"/>
              </a:rPr>
              <a:t>Gebruiksvriendelijk</a:t>
            </a:r>
          </a:p>
          <a:p>
            <a:pPr lvl="1"/>
            <a:r>
              <a:rPr lang="nl-BE" sz="1800" dirty="0">
                <a:latin typeface="Humanst521 BT"/>
              </a:rPr>
              <a:t>Port </a:t>
            </a:r>
            <a:r>
              <a:rPr lang="nl-BE" sz="1800" dirty="0" err="1">
                <a:latin typeface="Humanst521 BT"/>
              </a:rPr>
              <a:t>forwarding</a:t>
            </a:r>
            <a:r>
              <a:rPr lang="nl-BE" sz="1800" dirty="0">
                <a:latin typeface="Humanst521 BT"/>
              </a:rPr>
              <a:t> </a:t>
            </a:r>
            <a:r>
              <a:rPr lang="nl-BE" sz="1800" u="sng" dirty="0">
                <a:latin typeface="Humanst521 BT"/>
              </a:rPr>
              <a:t>niet</a:t>
            </a:r>
            <a:r>
              <a:rPr lang="nl-BE" sz="1800" dirty="0">
                <a:latin typeface="Humanst521 BT"/>
              </a:rPr>
              <a:t> nodig</a:t>
            </a:r>
          </a:p>
          <a:p>
            <a:pPr lvl="1"/>
            <a:r>
              <a:rPr lang="nl-BE" sz="1800" dirty="0">
                <a:latin typeface="Humanst521 BT"/>
              </a:rPr>
              <a:t>Eigen Cloud</a:t>
            </a:r>
            <a:endParaRPr lang="nl-NL" sz="1800" dirty="0">
              <a:latin typeface="Humanst521 BT"/>
            </a:endParaRPr>
          </a:p>
        </p:txBody>
      </p:sp>
    </p:spTree>
    <p:extLst>
      <p:ext uri="{BB962C8B-B14F-4D97-AF65-F5344CB8AC3E}">
        <p14:creationId xmlns:p14="http://schemas.microsoft.com/office/powerpoint/2010/main" val="4065297054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554A2F-2272-4BC9-B223-CB9400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Mogelijkheden Phera</a:t>
            </a:r>
          </a:p>
        </p:txBody>
      </p:sp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AAFEFE4E-7C53-43F6-BE95-3F93EBB7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4536504" cy="720080"/>
          </a:xfrm>
        </p:spPr>
        <p:txBody>
          <a:bodyPr/>
          <a:lstStyle/>
          <a:p>
            <a:r>
              <a:rPr lang="nl-BE" sz="2000" b="1" dirty="0">
                <a:solidFill>
                  <a:srgbClr val="F18800"/>
                </a:solidFill>
                <a:latin typeface="Humanst521 BT"/>
              </a:rPr>
              <a:t>Mogelijkheden Phera</a:t>
            </a:r>
            <a:endParaRPr lang="nl-BE" sz="2000" dirty="0">
              <a:solidFill>
                <a:srgbClr val="F18800"/>
              </a:solidFill>
              <a:latin typeface="Humanst521 BT"/>
            </a:endParaRPr>
          </a:p>
          <a:p>
            <a:pPr marL="0" indent="0">
              <a:buNone/>
            </a:pPr>
            <a:endParaRPr lang="nl-BE" sz="1800" dirty="0">
              <a:latin typeface="Humanst521 B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470688D-44BC-4629-81F0-5BBB4C5D8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5" y="262911"/>
            <a:ext cx="7200800" cy="442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3560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554A2F-2272-4BC9-B223-CB9400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Deurcontroller</a:t>
            </a:r>
          </a:p>
        </p:txBody>
      </p:sp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AAFEFE4E-7C53-43F6-BE95-3F93EBB7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4536504" cy="4248472"/>
          </a:xfrm>
        </p:spPr>
        <p:txBody>
          <a:bodyPr/>
          <a:lstStyle/>
          <a:p>
            <a:r>
              <a:rPr lang="nl-BE" sz="2000" b="1" dirty="0">
                <a:solidFill>
                  <a:srgbClr val="F18800"/>
                </a:solidFill>
                <a:latin typeface="Humanst521 BT"/>
              </a:rPr>
              <a:t>Deurcontroller</a:t>
            </a:r>
            <a:endParaRPr lang="nl-BE" sz="2000" dirty="0">
              <a:solidFill>
                <a:srgbClr val="F18800"/>
              </a:solidFill>
              <a:latin typeface="Humanst521 BT"/>
            </a:endParaRPr>
          </a:p>
          <a:p>
            <a:r>
              <a:rPr lang="nl-BE" sz="1800" dirty="0">
                <a:latin typeface="Humanst521 BT"/>
              </a:rPr>
              <a:t>2 </a:t>
            </a:r>
            <a:r>
              <a:rPr lang="nl-BE" sz="1800" dirty="0" err="1">
                <a:latin typeface="Humanst521 BT"/>
              </a:rPr>
              <a:t>deurs</a:t>
            </a:r>
            <a:r>
              <a:rPr lang="nl-BE" sz="1800" dirty="0">
                <a:latin typeface="Humanst521 BT"/>
              </a:rPr>
              <a:t> controller is 100% IP</a:t>
            </a:r>
          </a:p>
          <a:p>
            <a:r>
              <a:rPr lang="nl-BE" sz="1800" dirty="0">
                <a:latin typeface="Humanst521 BT"/>
              </a:rPr>
              <a:t>Aanmelden met QR code op Cloud via App</a:t>
            </a:r>
          </a:p>
          <a:p>
            <a:r>
              <a:rPr lang="nl-BE" sz="1800" dirty="0">
                <a:latin typeface="Humanst521 BT"/>
              </a:rPr>
              <a:t>1 x USB aansluiting t.b.v. configuratie</a:t>
            </a:r>
          </a:p>
          <a:p>
            <a:r>
              <a:rPr lang="nl-BE" sz="1800" dirty="0">
                <a:latin typeface="Humanst521 BT"/>
              </a:rPr>
              <a:t>1 x PoE poort</a:t>
            </a:r>
          </a:p>
          <a:p>
            <a:r>
              <a:rPr lang="nl-BE" sz="1800" dirty="0">
                <a:latin typeface="Humanst521 BT"/>
              </a:rPr>
              <a:t>2 x Wiegand lezer poort </a:t>
            </a:r>
          </a:p>
          <a:p>
            <a:r>
              <a:rPr lang="nl-BE" sz="1800" dirty="0">
                <a:latin typeface="Humanst521 BT"/>
              </a:rPr>
              <a:t>2 x potentieel vrij relais</a:t>
            </a:r>
          </a:p>
          <a:p>
            <a:r>
              <a:rPr lang="nl-BE" sz="1800" dirty="0">
                <a:latin typeface="Humanst521 BT"/>
              </a:rPr>
              <a:t>2 x collector uitgang</a:t>
            </a:r>
          </a:p>
          <a:p>
            <a:r>
              <a:rPr lang="nl-BE" sz="1800" dirty="0">
                <a:latin typeface="Humanst521 BT"/>
              </a:rPr>
              <a:t>8 x ingang</a:t>
            </a:r>
          </a:p>
          <a:p>
            <a:r>
              <a:rPr lang="nl-BE" sz="1800" dirty="0">
                <a:latin typeface="Humanst521 BT"/>
              </a:rPr>
              <a:t>1 x RS485 poort (Toekomstig gebruik)</a:t>
            </a:r>
          </a:p>
          <a:p>
            <a:endParaRPr lang="nl-BE" sz="1800" dirty="0">
              <a:latin typeface="Humanst521 B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C3CE783-6631-4A11-9D07-7388AF03A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286" y="121028"/>
            <a:ext cx="5904656" cy="4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792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554A2F-2272-4BC9-B223-CB9400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Deurcontroller</a:t>
            </a:r>
          </a:p>
        </p:txBody>
      </p:sp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AAFEFE4E-7C53-43F6-BE95-3F93EBB7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4536504" cy="4248472"/>
          </a:xfrm>
        </p:spPr>
        <p:txBody>
          <a:bodyPr/>
          <a:lstStyle/>
          <a:p>
            <a:r>
              <a:rPr lang="nl-BE" sz="2000" b="1" dirty="0">
                <a:solidFill>
                  <a:srgbClr val="F18800"/>
                </a:solidFill>
                <a:latin typeface="Humanst521 BT"/>
              </a:rPr>
              <a:t>Deurcontroller</a:t>
            </a:r>
            <a:endParaRPr lang="nl-BE" sz="2000" dirty="0">
              <a:solidFill>
                <a:srgbClr val="F18800"/>
              </a:solidFill>
              <a:latin typeface="Humanst521 BT"/>
            </a:endParaRPr>
          </a:p>
          <a:p>
            <a:r>
              <a:rPr lang="nl-BE" sz="1800" dirty="0">
                <a:latin typeface="Humanst521 BT"/>
              </a:rPr>
              <a:t>2 </a:t>
            </a:r>
            <a:r>
              <a:rPr lang="nl-BE" sz="1800" dirty="0" err="1">
                <a:latin typeface="Humanst521 BT"/>
              </a:rPr>
              <a:t>deurs</a:t>
            </a:r>
            <a:r>
              <a:rPr lang="nl-BE" sz="1800" dirty="0">
                <a:latin typeface="Humanst521 BT"/>
              </a:rPr>
              <a:t> controller is 100% IP</a:t>
            </a:r>
          </a:p>
          <a:p>
            <a:r>
              <a:rPr lang="nl-BE" sz="1800" dirty="0">
                <a:latin typeface="Humanst521 BT"/>
              </a:rPr>
              <a:t>Aanmelden met QR code op Cloud via App</a:t>
            </a:r>
          </a:p>
          <a:p>
            <a:r>
              <a:rPr lang="nl-BE" sz="1800" dirty="0">
                <a:latin typeface="Humanst521 BT"/>
              </a:rPr>
              <a:t>1 x USB aansluiting t.b.v. configuratie</a:t>
            </a:r>
          </a:p>
          <a:p>
            <a:r>
              <a:rPr lang="nl-BE" sz="1800" dirty="0">
                <a:latin typeface="Humanst521 BT"/>
              </a:rPr>
              <a:t>1 x PoE poort</a:t>
            </a:r>
          </a:p>
          <a:p>
            <a:r>
              <a:rPr lang="nl-BE" sz="1800" dirty="0">
                <a:latin typeface="Humanst521 BT"/>
              </a:rPr>
              <a:t>2 x Wiegand lezer poort </a:t>
            </a:r>
          </a:p>
          <a:p>
            <a:r>
              <a:rPr lang="nl-BE" sz="1800" dirty="0">
                <a:latin typeface="Humanst521 BT"/>
              </a:rPr>
              <a:t>2 x potentieel vrij relais</a:t>
            </a:r>
          </a:p>
          <a:p>
            <a:r>
              <a:rPr lang="nl-BE" sz="1800" dirty="0">
                <a:latin typeface="Humanst521 BT"/>
              </a:rPr>
              <a:t>2 x collector uitgang</a:t>
            </a:r>
          </a:p>
          <a:p>
            <a:r>
              <a:rPr lang="nl-BE" sz="1800" dirty="0">
                <a:latin typeface="Humanst521 BT"/>
              </a:rPr>
              <a:t>8 x ingang</a:t>
            </a:r>
          </a:p>
          <a:p>
            <a:r>
              <a:rPr lang="nl-BE" sz="1800" dirty="0">
                <a:latin typeface="Humanst521 BT"/>
              </a:rPr>
              <a:t>1 x RS485 poort (Toekomstig gebruik)</a:t>
            </a:r>
          </a:p>
          <a:p>
            <a:endParaRPr lang="nl-BE" sz="1800" dirty="0">
              <a:latin typeface="Humanst521 B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AD4B7B-CCFF-4FD6-B8C1-23670D5E9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66879"/>
            <a:ext cx="4176464" cy="46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0214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554A2F-2272-4BC9-B223-CB940028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Humanst521 BT"/>
              </a:rPr>
              <a:t>Deurcontroller</a:t>
            </a:r>
          </a:p>
        </p:txBody>
      </p:sp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AAFEFE4E-7C53-43F6-BE95-3F93EBB7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476672"/>
            <a:ext cx="4536504" cy="576064"/>
          </a:xfrm>
        </p:spPr>
        <p:txBody>
          <a:bodyPr/>
          <a:lstStyle/>
          <a:p>
            <a:r>
              <a:rPr lang="nl-BE" sz="2000" b="1" dirty="0">
                <a:solidFill>
                  <a:srgbClr val="F18800"/>
                </a:solidFill>
                <a:latin typeface="Humanst521 BT"/>
              </a:rPr>
              <a:t>Deurcontroller</a:t>
            </a:r>
            <a:endParaRPr lang="nl-BE" sz="2000" dirty="0">
              <a:solidFill>
                <a:srgbClr val="F18800"/>
              </a:solidFill>
              <a:latin typeface="Humanst521 BT"/>
            </a:endParaRPr>
          </a:p>
          <a:p>
            <a:endParaRPr lang="nl-BE" sz="1800" dirty="0">
              <a:latin typeface="Humanst521 BT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D062783-084B-4FB8-8AD3-7F80F56CDB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497088"/>
            <a:ext cx="2840252" cy="24169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8A5A9C4-BED6-4A7B-B902-1B01D0B10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196752"/>
            <a:ext cx="1930448" cy="157653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ijdelijke aanduiding voor inhoud 1">
            <a:extLst>
              <a:ext uri="{FF2B5EF4-FFF2-40B4-BE49-F238E27FC236}">
                <a16:creationId xmlns:a16="http://schemas.microsoft.com/office/drawing/2014/main" id="{68E7423F-D1BA-477C-8D77-897DC935CB44}"/>
              </a:ext>
            </a:extLst>
          </p:cNvPr>
          <p:cNvSpPr txBox="1">
            <a:spLocks/>
          </p:cNvSpPr>
          <p:nvPr/>
        </p:nvSpPr>
        <p:spPr bwMode="auto">
          <a:xfrm>
            <a:off x="3215680" y="3212976"/>
            <a:ext cx="453650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30000"/>
              </a:spcBef>
              <a:spcAft>
                <a:spcPct val="20000"/>
              </a:spcAft>
              <a:buClr>
                <a:schemeClr val="accent5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BE" sz="1800" b="1" kern="0" dirty="0">
                <a:solidFill>
                  <a:srgbClr val="F18800"/>
                </a:solidFill>
                <a:latin typeface="Humanst521 BT"/>
              </a:rPr>
              <a:t>PH-IP200BB</a:t>
            </a:r>
          </a:p>
          <a:p>
            <a:pPr lvl="1"/>
            <a:r>
              <a:rPr lang="nl-BE" sz="1800" kern="0" dirty="0">
                <a:latin typeface="Humanst521 BT"/>
              </a:rPr>
              <a:t>Voorzien van 12Vdc, 2A voeding</a:t>
            </a:r>
          </a:p>
          <a:p>
            <a:pPr lvl="1"/>
            <a:r>
              <a:rPr lang="nl-BE" sz="1800" kern="0" dirty="0">
                <a:latin typeface="Humanst521 BT"/>
              </a:rPr>
              <a:t>Laadcircuit voor 7AH accu</a:t>
            </a:r>
          </a:p>
        </p:txBody>
      </p:sp>
      <p:sp>
        <p:nvSpPr>
          <p:cNvPr id="13" name="Tijdelijke aanduiding voor inhoud 1">
            <a:extLst>
              <a:ext uri="{FF2B5EF4-FFF2-40B4-BE49-F238E27FC236}">
                <a16:creationId xmlns:a16="http://schemas.microsoft.com/office/drawing/2014/main" id="{B860202F-9C94-4530-B7E0-6EAC48E30BEA}"/>
              </a:ext>
            </a:extLst>
          </p:cNvPr>
          <p:cNvSpPr txBox="1">
            <a:spLocks/>
          </p:cNvSpPr>
          <p:nvPr/>
        </p:nvSpPr>
        <p:spPr bwMode="auto">
          <a:xfrm>
            <a:off x="7824192" y="3212976"/>
            <a:ext cx="4032448" cy="137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30000"/>
              </a:spcBef>
              <a:spcAft>
                <a:spcPct val="20000"/>
              </a:spcAft>
              <a:buClr>
                <a:schemeClr val="accent5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0070B8"/>
              </a:buClr>
              <a:buChar char="»"/>
              <a:defRPr sz="2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BE" sz="1800" b="1" kern="0" dirty="0">
                <a:solidFill>
                  <a:srgbClr val="F18800"/>
                </a:solidFill>
                <a:latin typeface="Humanst521 BT"/>
              </a:rPr>
              <a:t>PH-IP200POE</a:t>
            </a:r>
          </a:p>
          <a:p>
            <a:pPr lvl="1"/>
            <a:r>
              <a:rPr lang="nl-BE" sz="1800" kern="0" dirty="0">
                <a:latin typeface="Humanst521 BT"/>
              </a:rPr>
              <a:t>Dient te worden voorzien van spanning via PoE switch</a:t>
            </a:r>
          </a:p>
          <a:p>
            <a:endParaRPr lang="nl-BE" sz="1800" kern="0" dirty="0">
              <a:latin typeface="Humanst521 BT"/>
            </a:endParaRPr>
          </a:p>
        </p:txBody>
      </p:sp>
    </p:spTree>
    <p:extLst>
      <p:ext uri="{BB962C8B-B14F-4D97-AF65-F5344CB8AC3E}">
        <p14:creationId xmlns:p14="http://schemas.microsoft.com/office/powerpoint/2010/main" val="569158941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D717444B-DB8A-4199-8982-61AF1FF49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394854"/>
              </p:ext>
            </p:extLst>
          </p:nvPr>
        </p:nvGraphicFramePr>
        <p:xfrm>
          <a:off x="119336" y="4420675"/>
          <a:ext cx="1177970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5049">
                  <a:extLst>
                    <a:ext uri="{9D8B030D-6E8A-4147-A177-3AD203B41FA5}">
                      <a16:colId xmlns:a16="http://schemas.microsoft.com/office/drawing/2014/main" val="3168986901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3271146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solidFill>
                            <a:srgbClr val="F18800"/>
                          </a:solidFill>
                        </a:rPr>
                        <a:t>PH-IP200BB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solidFill>
                            <a:srgbClr val="F18800"/>
                          </a:solidFill>
                        </a:rPr>
                        <a:t>PH-IP200POE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633258"/>
                  </a:ext>
                </a:extLst>
              </a:tr>
            </a:tbl>
          </a:graphicData>
        </a:graphic>
      </p:graphicFrame>
      <p:pic>
        <p:nvPicPr>
          <p:cNvPr id="11" name="Afbeelding 10" descr="Afbeelding met tekst&#10;&#10;Beschrijving is gegenereerd met hoge betrouwbaarheid">
            <a:extLst>
              <a:ext uri="{FF2B5EF4-FFF2-40B4-BE49-F238E27FC236}">
                <a16:creationId xmlns:a16="http://schemas.microsoft.com/office/drawing/2014/main" id="{4E3064A3-F640-4DA1-8842-3E8A773FB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87" y="237165"/>
            <a:ext cx="3370035" cy="405593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8EC3B19-9B13-4105-BF2D-1EFA7C125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385" y="267404"/>
            <a:ext cx="3240528" cy="40977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itel 16">
            <a:extLst>
              <a:ext uri="{FF2B5EF4-FFF2-40B4-BE49-F238E27FC236}">
                <a16:creationId xmlns:a16="http://schemas.microsoft.com/office/drawing/2014/main" id="{1CB87DAE-ACC3-4CFA-943B-FFFD608A9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60" y="5013175"/>
            <a:ext cx="10275257" cy="864097"/>
          </a:xfrm>
        </p:spPr>
        <p:txBody>
          <a:bodyPr/>
          <a:lstStyle/>
          <a:p>
            <a:r>
              <a:rPr lang="nl-NL" dirty="0">
                <a:latin typeface="Humanst521 BT"/>
              </a:rPr>
              <a:t>Deurcontroller</a:t>
            </a:r>
          </a:p>
        </p:txBody>
      </p:sp>
    </p:spTree>
    <p:extLst>
      <p:ext uri="{BB962C8B-B14F-4D97-AF65-F5344CB8AC3E}">
        <p14:creationId xmlns:p14="http://schemas.microsoft.com/office/powerpoint/2010/main" val="32044925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ARAS_presentatiesjabloon2011">
  <a:themeElements>
    <a:clrScheme name="Grijswaarde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lnSpc>
            <a:spcPct val="150000"/>
          </a:lnSpc>
          <a:buClr>
            <a:srgbClr val="0070B8"/>
          </a:buClr>
          <a:buFont typeface="Arial" pitchFamily="34" charset="0"/>
          <a:buChar char="•"/>
          <a:defRPr sz="2800" dirty="0" smtClean="0">
            <a:latin typeface="+mn-lt"/>
          </a:defRPr>
        </a:defPPr>
      </a:lstStyle>
    </a:txDef>
  </a:objectDefaults>
  <a:extraClrSchemeLst>
    <a:extraClrScheme>
      <a:clrScheme name="Office-thema 1">
        <a:dk1>
          <a:srgbClr val="000000"/>
        </a:dk1>
        <a:lt1>
          <a:srgbClr val="FFFFFF"/>
        </a:lt1>
        <a:dk2>
          <a:srgbClr val="396F39"/>
        </a:dk2>
        <a:lt2>
          <a:srgbClr val="FFCC00"/>
        </a:lt2>
        <a:accent1>
          <a:srgbClr val="009900"/>
        </a:accent1>
        <a:accent2>
          <a:srgbClr val="CC9900"/>
        </a:accent2>
        <a:accent3>
          <a:srgbClr val="AEBBAE"/>
        </a:accent3>
        <a:accent4>
          <a:srgbClr val="DADADA"/>
        </a:accent4>
        <a:accent5>
          <a:srgbClr val="AACAAA"/>
        </a:accent5>
        <a:accent6>
          <a:srgbClr val="B98A00"/>
        </a:accent6>
        <a:hlink>
          <a:srgbClr val="FF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hema 2">
        <a:dk1>
          <a:srgbClr val="000000"/>
        </a:dk1>
        <a:lt1>
          <a:srgbClr val="FFFFFF"/>
        </a:lt1>
        <a:dk2>
          <a:srgbClr val="003300"/>
        </a:dk2>
        <a:lt2>
          <a:srgbClr val="5F5F5F"/>
        </a:lt2>
        <a:accent1>
          <a:srgbClr val="0099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B98A00"/>
        </a:accent6>
        <a:hlink>
          <a:srgbClr val="FF33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4">
        <a:dk1>
          <a:srgbClr val="000000"/>
        </a:dk1>
        <a:lt1>
          <a:srgbClr val="FFFFFF"/>
        </a:lt1>
        <a:dk2>
          <a:srgbClr val="FF0000"/>
        </a:dk2>
        <a:lt2>
          <a:srgbClr val="800000"/>
        </a:lt2>
        <a:accent1>
          <a:srgbClr val="0080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AA"/>
        </a:accent5>
        <a:accent6>
          <a:srgbClr val="E78A00"/>
        </a:accent6>
        <a:hlink>
          <a:srgbClr val="CC33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5">
        <a:dk1>
          <a:srgbClr val="000000"/>
        </a:dk1>
        <a:lt1>
          <a:srgbClr val="FFFFFF"/>
        </a:lt1>
        <a:dk2>
          <a:srgbClr val="0070B8"/>
        </a:dk2>
        <a:lt2>
          <a:srgbClr val="5F5F5F"/>
        </a:lt2>
        <a:accent1>
          <a:srgbClr val="0070B8"/>
        </a:accent1>
        <a:accent2>
          <a:srgbClr val="0070B8"/>
        </a:accent2>
        <a:accent3>
          <a:srgbClr val="FFFFFF"/>
        </a:accent3>
        <a:accent4>
          <a:srgbClr val="000000"/>
        </a:accent4>
        <a:accent5>
          <a:srgbClr val="AABBD8"/>
        </a:accent5>
        <a:accent6>
          <a:srgbClr val="0065A6"/>
        </a:accent6>
        <a:hlink>
          <a:srgbClr val="CCCC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Thema1</Template>
  <TotalTime>1915</TotalTime>
  <Words>994</Words>
  <Application>Microsoft Office PowerPoint</Application>
  <PresentationFormat>Breedbeeld</PresentationFormat>
  <Paragraphs>154</Paragraphs>
  <Slides>28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4" baseType="lpstr">
      <vt:lpstr>Arial</vt:lpstr>
      <vt:lpstr>Calibri</vt:lpstr>
      <vt:lpstr>Humanst521 BT</vt:lpstr>
      <vt:lpstr>Times New Roman</vt:lpstr>
      <vt:lpstr>Wingdings</vt:lpstr>
      <vt:lpstr>ARAS_presentatiesjabloon2011</vt:lpstr>
      <vt:lpstr>Webinar Phera toegangscontrole basis</vt:lpstr>
      <vt:lpstr>Webinar Phera toegangscontrole basis</vt:lpstr>
      <vt:lpstr>Onderwerpen</vt:lpstr>
      <vt:lpstr>Bijzonder aan Phera</vt:lpstr>
      <vt:lpstr>Mogelijkheden Phera</vt:lpstr>
      <vt:lpstr>Deurcontroller</vt:lpstr>
      <vt:lpstr>Deurcontroller</vt:lpstr>
      <vt:lpstr>Deurcontroller</vt:lpstr>
      <vt:lpstr>Deurcontroller</vt:lpstr>
      <vt:lpstr>Deurcontroller</vt:lpstr>
      <vt:lpstr>Kaartlezers met NFC/Bluetooth </vt:lpstr>
      <vt:lpstr>Kaartveiligheid</vt:lpstr>
      <vt:lpstr>2Crypt: Mifare + Serienummer + Kaartnummer</vt:lpstr>
      <vt:lpstr>Software versies</vt:lpstr>
      <vt:lpstr>Software versies</vt:lpstr>
      <vt:lpstr>Software versies</vt:lpstr>
      <vt:lpstr>Phera losse modules</vt:lpstr>
      <vt:lpstr>Phera Cloud</vt:lpstr>
      <vt:lpstr>Werking Phera Cloud</vt:lpstr>
      <vt:lpstr>Werking Phera Cloud</vt:lpstr>
      <vt:lpstr>Werking Phera Cloud</vt:lpstr>
      <vt:lpstr>Artikelcodes</vt:lpstr>
      <vt:lpstr>Artikelcodes</vt:lpstr>
      <vt:lpstr>PowerPoint-presentatie</vt:lpstr>
      <vt:lpstr>Phera Solo standalone controller</vt:lpstr>
      <vt:lpstr>Phera Solo standalone controller</vt:lpstr>
      <vt:lpstr>Bedankt voor jullie tijd en aandacht</vt:lpstr>
      <vt:lpstr>PowerPoint-presentatie</vt:lpstr>
    </vt:vector>
  </TitlesOfParts>
  <Company>Aras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guidance</dc:creator>
  <cp:lastModifiedBy>Jean Paul van Daelen</cp:lastModifiedBy>
  <cp:revision>159</cp:revision>
  <cp:lastPrinted>1601-01-01T00:00:00Z</cp:lastPrinted>
  <dcterms:created xsi:type="dcterms:W3CDTF">2011-08-16T09:02:43Z</dcterms:created>
  <dcterms:modified xsi:type="dcterms:W3CDTF">2020-04-16T11:21:59Z</dcterms:modified>
</cp:coreProperties>
</file>